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281" r:id="rId2"/>
    <p:sldId id="303" r:id="rId3"/>
    <p:sldId id="256" r:id="rId4"/>
    <p:sldId id="257" r:id="rId5"/>
    <p:sldId id="260" r:id="rId6"/>
    <p:sldId id="283" r:id="rId7"/>
    <p:sldId id="284" r:id="rId8"/>
    <p:sldId id="261" r:id="rId9"/>
    <p:sldId id="263" r:id="rId10"/>
    <p:sldId id="265" r:id="rId11"/>
    <p:sldId id="266" r:id="rId12"/>
    <p:sldId id="267" r:id="rId13"/>
    <p:sldId id="268" r:id="rId14"/>
    <p:sldId id="299" r:id="rId15"/>
    <p:sldId id="269" r:id="rId16"/>
    <p:sldId id="285" r:id="rId17"/>
    <p:sldId id="271" r:id="rId18"/>
    <p:sldId id="272" r:id="rId19"/>
    <p:sldId id="273" r:id="rId20"/>
    <p:sldId id="274" r:id="rId21"/>
    <p:sldId id="301" r:id="rId22"/>
    <p:sldId id="302" r:id="rId23"/>
    <p:sldId id="300" r:id="rId24"/>
    <p:sldId id="305" r:id="rId25"/>
    <p:sldId id="306" r:id="rId26"/>
    <p:sldId id="307" r:id="rId27"/>
    <p:sldId id="308" r:id="rId28"/>
    <p:sldId id="309" r:id="rId29"/>
    <p:sldId id="310" r:id="rId30"/>
    <p:sldId id="311" r:id="rId31"/>
    <p:sldId id="312" r:id="rId32"/>
    <p:sldId id="276" r:id="rId33"/>
    <p:sldId id="277" r:id="rId34"/>
    <p:sldId id="278" r:id="rId35"/>
    <p:sldId id="279" r:id="rId36"/>
    <p:sldId id="287" r:id="rId37"/>
    <p:sldId id="294" r:id="rId38"/>
    <p:sldId id="295" r:id="rId39"/>
    <p:sldId id="296" r:id="rId40"/>
    <p:sldId id="297" r:id="rId41"/>
    <p:sldId id="288" r:id="rId42"/>
    <p:sldId id="293" r:id="rId43"/>
    <p:sldId id="298" r:id="rId44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3DA4495-BB47-6FBB-3E6E-A1ED86BF10C4}" name="EQUIPOS UNIDOS RYR LTDA" initials="EU" userId="32e1b929537b2a50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164"/>
    <a:srgbClr val="5EBC5E"/>
    <a:srgbClr val="39E5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31" autoAdjust="0"/>
    <p:restoredTop sz="95097" autoAdjust="0"/>
  </p:normalViewPr>
  <p:slideViewPr>
    <p:cSldViewPr snapToGrid="0">
      <p:cViewPr varScale="1">
        <p:scale>
          <a:sx n="81" d="100"/>
          <a:sy n="81" d="100"/>
        </p:scale>
        <p:origin x="71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320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50" Type="http://schemas.microsoft.com/office/2018/10/relationships/authors" Target="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JPG>
</file>

<file path=ppt/media/image5.png>
</file>

<file path=ppt/media/image6.JP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334BF7-9B2E-4BCD-A9E0-7FD54ADAD3A6}" type="datetimeFigureOut">
              <a:rPr lang="es-CO" smtClean="0"/>
              <a:t>20/10/2023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C0B477-BAA7-43E5-AA94-70DB74B78EC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43073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D3F43F-DAFA-6FC7-EE5E-36BFC2122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7826EB7-6CA7-BCE8-520C-71BD1A0481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F04826-DCAC-6010-4126-A984E6ECA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750B3-2135-4D2F-804B-598AF4B9A7D5}" type="datetimeFigureOut">
              <a:rPr lang="es-CO" smtClean="0"/>
              <a:t>20/10/2023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D174495-4F4A-A1BB-C4A4-0EC99BDC3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B9D511C-25AF-45D2-5E47-BAB7CB636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7CF7B-D1AB-4327-8DDB-3D507910054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52808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EB851A-CDE4-B842-6ED0-2B6714626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87070F3-136A-D041-0E58-554D468BE9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B897418-B9E8-8BE2-1461-77E400DC3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750B3-2135-4D2F-804B-598AF4B9A7D5}" type="datetimeFigureOut">
              <a:rPr lang="es-CO" smtClean="0"/>
              <a:t>20/10/2023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54921E-A509-51A8-6403-E59740811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AF82374-AB16-D25A-ADD3-BCDF1E74F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7CF7B-D1AB-4327-8DDB-3D507910054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5346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5DA75DA-94CB-EB60-3221-9B80DFA2B6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604BC9C-8241-1F3E-F450-4DC011514C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703424-630D-5C5B-14DF-4B06E11B7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750B3-2135-4D2F-804B-598AF4B9A7D5}" type="datetimeFigureOut">
              <a:rPr lang="es-CO" smtClean="0"/>
              <a:t>20/10/2023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66BF086-6720-9304-6545-6ECB6D182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D0A263D-67FC-24F7-FB13-80C3B90C6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7CF7B-D1AB-4327-8DDB-3D507910054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71997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0FF77-4331-9B69-967F-049F08E88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72305F-A07B-61D0-958F-1377638EA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1EB3CAD-1FF6-E329-7E72-FFE32B3BB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750B3-2135-4D2F-804B-598AF4B9A7D5}" type="datetimeFigureOut">
              <a:rPr lang="es-CO" smtClean="0"/>
              <a:t>20/10/2023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6095FAB-C2E9-DE3B-E733-BCC1B350F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00CB2CC-5CD8-481D-05DE-60738574C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7CF7B-D1AB-4327-8DDB-3D507910054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52525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048BBD-CCAD-3BC2-D708-3626C6DB4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BC9A218-67F0-225E-D61B-BC10394C99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80073D-8A7B-67A8-58CC-9984486E3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750B3-2135-4D2F-804B-598AF4B9A7D5}" type="datetimeFigureOut">
              <a:rPr lang="es-CO" smtClean="0"/>
              <a:t>20/10/2023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EE78DF9-7231-517A-0C9C-93C2B8223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B081CE2-9212-E77B-ABD9-455B7C91C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7CF7B-D1AB-4327-8DDB-3D507910054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69113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70D0E4-F1C1-7DAA-F6A6-749EBC4AD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91E296E-D90C-AB9D-9C45-1D2D7CBD48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304DCA2-0AA4-CACB-760F-A989A89C78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6A7195A-F19F-CB2F-2837-3A3EDE31E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750B3-2135-4D2F-804B-598AF4B9A7D5}" type="datetimeFigureOut">
              <a:rPr lang="es-CO" smtClean="0"/>
              <a:t>20/10/2023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A18A57-F504-707E-650B-F2464C461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7525658-5F84-CAE2-6DBC-DE314179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7CF7B-D1AB-4327-8DDB-3D507910054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35811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20BC55-9AA2-1580-389B-5F8587017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D2417EF-D858-5737-0B1F-B55A6A298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7DACD93-1E6D-736E-C1A1-EE05C98F80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4BE96AD-EB11-4A61-B8FD-6F741C07FB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25F4655-91E0-1484-C2B2-BE7D30958E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897AF03-D674-8709-31AE-8018B9641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750B3-2135-4D2F-804B-598AF4B9A7D5}" type="datetimeFigureOut">
              <a:rPr lang="es-CO" smtClean="0"/>
              <a:t>20/10/2023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F7B5841-B97E-1F20-81CA-6D7F678A5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A6E1C3A-ED29-B3B6-8678-416E363C1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7CF7B-D1AB-4327-8DDB-3D507910054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7357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A5526F-B2C7-C356-36B0-7D769E5D2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04F9A2D-5BA2-4C12-9F48-25BE0B861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750B3-2135-4D2F-804B-598AF4B9A7D5}" type="datetimeFigureOut">
              <a:rPr lang="es-CO" smtClean="0"/>
              <a:t>20/10/2023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F0AE21E-0ADC-1006-9C56-C56F4E8E0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113E943-EC20-DB52-DF16-0595C5A09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7CF7B-D1AB-4327-8DDB-3D507910054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21844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A4AE3BF-127A-90A4-6107-386A68617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750B3-2135-4D2F-804B-598AF4B9A7D5}" type="datetimeFigureOut">
              <a:rPr lang="es-CO" smtClean="0"/>
              <a:t>20/10/2023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FE123E5-21CA-81CD-0F63-221D02239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9AD9ABD-E026-0EA0-9B93-64C43A766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7CF7B-D1AB-4327-8DDB-3D507910054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77622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5FCDA9-88DB-744A-F46F-E2036FCC5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BC5D3E4-E8EF-A949-B929-30E0BAC93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B1CA447-C95B-3E9A-D4FC-7DFAD8B326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B795D4D-5077-5E47-E9FB-3E376F23E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750B3-2135-4D2F-804B-598AF4B9A7D5}" type="datetimeFigureOut">
              <a:rPr lang="es-CO" smtClean="0"/>
              <a:t>20/10/2023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7A90265-D5C8-B8A3-5F15-F449F6E9A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DF1CB8-7BE0-D0C6-14D9-64E44D02E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7CF7B-D1AB-4327-8DDB-3D507910054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40975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BCF587-A875-7741-9E9B-4172B136A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AFACA96-6705-21D9-70D1-F69B83AB16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B7A008D-DBF9-8BFD-B200-F2CFE399D0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8F91ACF-541B-44DF-1339-B20B17645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750B3-2135-4D2F-804B-598AF4B9A7D5}" type="datetimeFigureOut">
              <a:rPr lang="es-CO" smtClean="0"/>
              <a:t>20/10/2023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C84AAA1-567F-916C-FF6D-340B6B79A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9071D0D-78EA-5B6B-B011-84CCD92FD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7CF7B-D1AB-4327-8DDB-3D507910054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08850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FE931BF-E822-F6C2-4652-A78276BB8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11159AC-30C6-A976-B8FA-92A1317C53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A22585B-BE17-34F5-FE79-0E5600D1F7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750B3-2135-4D2F-804B-598AF4B9A7D5}" type="datetimeFigureOut">
              <a:rPr lang="es-CO" smtClean="0"/>
              <a:t>20/10/2023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4B7460-83D2-C3A9-3592-04CBDEDF93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000A617-449D-6A8D-13DF-B5E2325FF5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7CF7B-D1AB-4327-8DDB-3D507910054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44131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eg"/><Relationship Id="rId9" Type="http://schemas.openxmlformats.org/officeDocument/2006/relationships/image" Target="../media/image8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slide" Target="slide4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" Target="slide8.xml"/><Relationship Id="rId5" Type="http://schemas.openxmlformats.org/officeDocument/2006/relationships/slide" Target="slide32.xml"/><Relationship Id="rId4" Type="http://schemas.openxmlformats.org/officeDocument/2006/relationships/slide" Target="slide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slide" Target="slide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5.png"/><Relationship Id="rId7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7150AB2-9A85-F010-928B-65110E0F5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658"/>
            <a:ext cx="12212589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392ABC63-B2B4-4409-96EA-876608C5CA2C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23" name="Imagen 22" descr="Imagen que contiene exterior, camioneta, naranja, construcción&#10;&#10;Descripción generada automáticamente">
            <a:extLst>
              <a:ext uri="{FF2B5EF4-FFF2-40B4-BE49-F238E27FC236}">
                <a16:creationId xmlns:a16="http://schemas.microsoft.com/office/drawing/2014/main" id="{82835F7E-8A83-1994-AF84-AEF91F931D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0240" y="581265"/>
            <a:ext cx="4020386" cy="336572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5" name="Imagen 24" descr="Tractor en un camino de tierra&#10;&#10;Descripción generada automáticamente con confianza baja">
            <a:extLst>
              <a:ext uri="{FF2B5EF4-FFF2-40B4-BE49-F238E27FC236}">
                <a16:creationId xmlns:a16="http://schemas.microsoft.com/office/drawing/2014/main" id="{A6D310CD-F638-00F2-3D82-BA93695ABA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208" y="974657"/>
            <a:ext cx="4389783" cy="329233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0" name="Imagen 29" descr="Imagen que contiene persona, exterior, niño, joven&#10;&#10;Descripción generada automáticamente">
            <a:extLst>
              <a:ext uri="{FF2B5EF4-FFF2-40B4-BE49-F238E27FC236}">
                <a16:creationId xmlns:a16="http://schemas.microsoft.com/office/drawing/2014/main" id="{3724DC1C-B96E-E5DF-11D7-DA374443A4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9573" y="527969"/>
            <a:ext cx="3575098" cy="347231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3" name="Imagen 32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8DE5D5C3-10DF-A1D5-DC3F-C24B9F0852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098" y="387633"/>
            <a:ext cx="2252214" cy="812162"/>
          </a:xfrm>
          <a:prstGeom prst="rect">
            <a:avLst/>
          </a:prstGeom>
        </p:spPr>
      </p:pic>
      <p:pic>
        <p:nvPicPr>
          <p:cNvPr id="35" name="Imagen 34" descr="Una camioneta militar&#10;&#10;Descripción generada automáticamente con confianza media">
            <a:extLst>
              <a:ext uri="{FF2B5EF4-FFF2-40B4-BE49-F238E27FC236}">
                <a16:creationId xmlns:a16="http://schemas.microsoft.com/office/drawing/2014/main" id="{07DC46AC-F7F2-2705-2A0C-F44300588F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903" y="3679308"/>
            <a:ext cx="3930764" cy="294807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6" name="Imagen 35" descr="Imagen que contiene persona, exterior, béisbol, joven&#10;&#10;Descripción generada automáticamente">
            <a:extLst>
              <a:ext uri="{FF2B5EF4-FFF2-40B4-BE49-F238E27FC236}">
                <a16:creationId xmlns:a16="http://schemas.microsoft.com/office/drawing/2014/main" id="{F65D8AC7-0C3D-274D-3A62-DC5B4B6FCBB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9893" y="3431006"/>
            <a:ext cx="4269860" cy="329636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7" name="Imagen 36" descr="Imagen que contiene exterior, transporte, excavadora, agua&#10;&#10;Descripción generada automáticamente">
            <a:extLst>
              <a:ext uri="{FF2B5EF4-FFF2-40B4-BE49-F238E27FC236}">
                <a16:creationId xmlns:a16="http://schemas.microsoft.com/office/drawing/2014/main" id="{240A6F93-B8E0-36B2-081E-405CC373B8D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66" y="3515034"/>
            <a:ext cx="4269859" cy="320239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8" name="CuadroTexto 37">
            <a:extLst>
              <a:ext uri="{FF2B5EF4-FFF2-40B4-BE49-F238E27FC236}">
                <a16:creationId xmlns:a16="http://schemas.microsoft.com/office/drawing/2014/main" id="{CFAFD055-E3B2-DB45-54B4-63E5FCA96AA4}"/>
              </a:ext>
            </a:extLst>
          </p:cNvPr>
          <p:cNvSpPr txBox="1"/>
          <p:nvPr/>
        </p:nvSpPr>
        <p:spPr>
          <a:xfrm>
            <a:off x="5449956" y="-134723"/>
            <a:ext cx="1292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HOME</a:t>
            </a:r>
          </a:p>
        </p:txBody>
      </p:sp>
    </p:spTree>
    <p:extLst>
      <p:ext uri="{BB962C8B-B14F-4D97-AF65-F5344CB8AC3E}">
        <p14:creationId xmlns:p14="http://schemas.microsoft.com/office/powerpoint/2010/main" val="1811540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43AE1C3E-389F-2967-4C6B-31802BBCCF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538003" y="578386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4193309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376593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25F7CEC5-5199-40FA-D48D-77E19D6CCD48}"/>
              </a:ext>
            </a:extLst>
          </p:cNvPr>
          <p:cNvSpPr txBox="1"/>
          <p:nvPr/>
        </p:nvSpPr>
        <p:spPr>
          <a:xfrm>
            <a:off x="10084270" y="961825"/>
            <a:ext cx="113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SI      N/A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3CCE3ABD-2250-B6DF-5235-DFCCCFB3EC60}"/>
              </a:ext>
            </a:extLst>
          </p:cNvPr>
          <p:cNvSpPr txBox="1"/>
          <p:nvPr/>
        </p:nvSpPr>
        <p:spPr>
          <a:xfrm>
            <a:off x="9788672" y="684826"/>
            <a:ext cx="16756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 fontAlgn="ctr"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Verificado/Realizado</a:t>
            </a: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1B914F15-7325-CB91-E650-8CE8E8B5F147}"/>
              </a:ext>
            </a:extLst>
          </p:cNvPr>
          <p:cNvSpPr txBox="1"/>
          <p:nvPr/>
        </p:nvSpPr>
        <p:spPr>
          <a:xfrm>
            <a:off x="5401598" y="704806"/>
            <a:ext cx="41378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ctr"/>
            <a:r>
              <a:rPr lang="es-CO" sz="1200" b="1" dirty="0">
                <a:solidFill>
                  <a:srgbClr val="000000"/>
                </a:solidFill>
                <a:latin typeface="Muller Regular" pitchFamily="2" charset="0"/>
              </a:rPr>
              <a:t>DESCRIPCIÓN DE LAS ACTIVIDADES PREVENTIVAS</a:t>
            </a:r>
          </a:p>
        </p:txBody>
      </p:sp>
      <p:sp>
        <p:nvSpPr>
          <p:cNvPr id="52" name="CuadroTexto 51">
            <a:extLst>
              <a:ext uri="{FF2B5EF4-FFF2-40B4-BE49-F238E27FC236}">
                <a16:creationId xmlns:a16="http://schemas.microsoft.com/office/drawing/2014/main" id="{5CE7C69E-9417-52A4-A869-C11F82F99AA5}"/>
              </a:ext>
            </a:extLst>
          </p:cNvPr>
          <p:cNvSpPr txBox="1"/>
          <p:nvPr/>
        </p:nvSpPr>
        <p:spPr>
          <a:xfrm>
            <a:off x="150829" y="191716"/>
            <a:ext cx="688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PAG9</a:t>
            </a: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EBC268AD-9FA2-19AC-BA7C-D7F2ECF0F9E3}"/>
              </a:ext>
            </a:extLst>
          </p:cNvPr>
          <p:cNvSpPr txBox="1"/>
          <p:nvPr/>
        </p:nvSpPr>
        <p:spPr>
          <a:xfrm>
            <a:off x="77638" y="5810089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PAG10</a:t>
            </a:r>
          </a:p>
        </p:txBody>
      </p:sp>
      <p:cxnSp>
        <p:nvCxnSpPr>
          <p:cNvPr id="54" name="Conector recto de flecha 53">
            <a:extLst>
              <a:ext uri="{FF2B5EF4-FFF2-40B4-BE49-F238E27FC236}">
                <a16:creationId xmlns:a16="http://schemas.microsoft.com/office/drawing/2014/main" id="{83647851-214B-4882-38EA-36A2F6607BD3}"/>
              </a:ext>
            </a:extLst>
          </p:cNvPr>
          <p:cNvCxnSpPr>
            <a:stCxn id="53" idx="3"/>
          </p:cNvCxnSpPr>
          <p:nvPr/>
        </p:nvCxnSpPr>
        <p:spPr>
          <a:xfrm flipV="1">
            <a:off x="1170943" y="6005579"/>
            <a:ext cx="412519" cy="127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CuadroTexto 54">
            <a:extLst>
              <a:ext uri="{FF2B5EF4-FFF2-40B4-BE49-F238E27FC236}">
                <a16:creationId xmlns:a16="http://schemas.microsoft.com/office/drawing/2014/main" id="{109DEE00-C9FE-C178-9B8E-2A545BB8F040}"/>
              </a:ext>
            </a:extLst>
          </p:cNvPr>
          <p:cNvSpPr txBox="1"/>
          <p:nvPr/>
        </p:nvSpPr>
        <p:spPr>
          <a:xfrm>
            <a:off x="6457316" y="6030507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PAG8</a:t>
            </a:r>
          </a:p>
        </p:txBody>
      </p:sp>
      <p:cxnSp>
        <p:nvCxnSpPr>
          <p:cNvPr id="56" name="Conector recto de flecha 55">
            <a:extLst>
              <a:ext uri="{FF2B5EF4-FFF2-40B4-BE49-F238E27FC236}">
                <a16:creationId xmlns:a16="http://schemas.microsoft.com/office/drawing/2014/main" id="{13413B33-F47E-2D40-E8F1-798DF78E9137}"/>
              </a:ext>
            </a:extLst>
          </p:cNvPr>
          <p:cNvCxnSpPr>
            <a:cxnSpLocks/>
          </p:cNvCxnSpPr>
          <p:nvPr/>
        </p:nvCxnSpPr>
        <p:spPr>
          <a:xfrm flipH="1" flipV="1">
            <a:off x="5963478" y="6241998"/>
            <a:ext cx="493838" cy="4273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720AC5F5-7784-8030-AE8D-F233E0518B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0595170"/>
              </p:ext>
            </p:extLst>
          </p:nvPr>
        </p:nvGraphicFramePr>
        <p:xfrm>
          <a:off x="4447487" y="1302517"/>
          <a:ext cx="6876983" cy="4267200"/>
        </p:xfrm>
        <a:graphic>
          <a:graphicData uri="http://schemas.openxmlformats.org/drawingml/2006/table">
            <a:tbl>
              <a:tblPr/>
              <a:tblGrid>
                <a:gridCol w="5464071">
                  <a:extLst>
                    <a:ext uri="{9D8B030D-6E8A-4147-A177-3AD203B41FA5}">
                      <a16:colId xmlns:a16="http://schemas.microsoft.com/office/drawing/2014/main" val="4078901265"/>
                    </a:ext>
                  </a:extLst>
                </a:gridCol>
                <a:gridCol w="706456">
                  <a:extLst>
                    <a:ext uri="{9D8B030D-6E8A-4147-A177-3AD203B41FA5}">
                      <a16:colId xmlns:a16="http://schemas.microsoft.com/office/drawing/2014/main" val="3896712865"/>
                    </a:ext>
                  </a:extLst>
                </a:gridCol>
                <a:gridCol w="706456">
                  <a:extLst>
                    <a:ext uri="{9D8B030D-6E8A-4147-A177-3AD203B41FA5}">
                      <a16:colId xmlns:a16="http://schemas.microsoft.com/office/drawing/2014/main" val="2808700674"/>
                    </a:ext>
                  </a:extLst>
                </a:gridCol>
              </a:tblGrid>
              <a:tr h="266700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Muller Regular" pitchFamily="2" charset="0"/>
                        </a:rPr>
                        <a:t>GENERAL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325429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Lavado del equipo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1390205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Engrase general del equipo incluyendo crucetas y cardanes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3947139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Lubricación de accionador del capo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9684003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 estructura del equipo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387805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 balde, cuchillas  y protectores laterales (250H)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4916098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y ajuste de pernos en general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3566608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al interior de la cabina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1542647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Verificación de indicadores de tableros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1661720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Verificación de estado de presión de llantas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2807417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Comprobación de funcionamiento de aire acondicionado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9358357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estado de cinturón de seguridad 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2293739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 ventanas, puertas, vidrios y espejos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961220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Limpieza de filtro del aire acondicionado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7690336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Cambio de filtro de aire acondicionado (1000H)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6068785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  </a:t>
                      </a:r>
                      <a:r>
                        <a:rPr lang="es-CO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Revision</a:t>
                      </a:r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 y/o mantenimiento del sistema de A/C (2000H)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0180359"/>
                  </a:ext>
                </a:extLst>
              </a:tr>
            </a:tbl>
          </a:graphicData>
        </a:graphic>
      </p:graphicFrame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CB1913FB-C73C-04DB-7B0B-258F0DE7CA45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8" name="Imagen 7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41FB53C5-1272-B045-BD08-3308FCCDE4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3273FAFF-4882-E95C-4B6A-7214B0606A02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CARGADOR</a:t>
            </a:r>
          </a:p>
          <a:p>
            <a:r>
              <a:rPr lang="es-CO" dirty="0"/>
              <a:t>Traer de la BD </a:t>
            </a:r>
          </a:p>
        </p:txBody>
      </p:sp>
    </p:spTree>
    <p:extLst>
      <p:ext uri="{BB962C8B-B14F-4D97-AF65-F5344CB8AC3E}">
        <p14:creationId xmlns:p14="http://schemas.microsoft.com/office/powerpoint/2010/main" val="5237364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>
            <a:extLst>
              <a:ext uri="{FF2B5EF4-FFF2-40B4-BE49-F238E27FC236}">
                <a16:creationId xmlns:a16="http://schemas.microsoft.com/office/drawing/2014/main" id="{A533C1CB-E22B-B5DA-0139-229581DA08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538003" y="578386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4193309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376593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25F7CEC5-5199-40FA-D48D-77E19D6CCD48}"/>
              </a:ext>
            </a:extLst>
          </p:cNvPr>
          <p:cNvSpPr txBox="1"/>
          <p:nvPr/>
        </p:nvSpPr>
        <p:spPr>
          <a:xfrm>
            <a:off x="10183042" y="1008270"/>
            <a:ext cx="113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SI       N/A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3CCE3ABD-2250-B6DF-5235-DFCCCFB3EC60}"/>
              </a:ext>
            </a:extLst>
          </p:cNvPr>
          <p:cNvSpPr txBox="1"/>
          <p:nvPr/>
        </p:nvSpPr>
        <p:spPr>
          <a:xfrm>
            <a:off x="9846708" y="760320"/>
            <a:ext cx="17818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 fontAlgn="ctr"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Verificado/Realizado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E0D244F-92D7-DB29-5110-74702059E133}"/>
              </a:ext>
            </a:extLst>
          </p:cNvPr>
          <p:cNvSpPr txBox="1"/>
          <p:nvPr/>
        </p:nvSpPr>
        <p:spPr>
          <a:xfrm>
            <a:off x="5450295" y="786739"/>
            <a:ext cx="4137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 fontAlgn="ctr"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DESCRIPCIÓN DE LAS ACTIVIDADES PREVENTIVAS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14795BF-925E-EAFF-4565-395A4919A3A7}"/>
              </a:ext>
            </a:extLst>
          </p:cNvPr>
          <p:cNvSpPr txBox="1"/>
          <p:nvPr/>
        </p:nvSpPr>
        <p:spPr>
          <a:xfrm>
            <a:off x="11751705" y="1835272"/>
            <a:ext cx="1197214" cy="1200329"/>
          </a:xfrm>
          <a:prstGeom prst="rect">
            <a:avLst/>
          </a:prstGeom>
          <a:noFill/>
          <a:ln>
            <a:solidFill>
              <a:schemeClr val="accent1">
                <a:shade val="1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s-MX" dirty="0"/>
              <a:t>Selección Única por cada respuesta</a:t>
            </a:r>
            <a:endParaRPr lang="es-CO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CFB62C9-78E1-09D5-46D4-7774D462BA43}"/>
              </a:ext>
            </a:extLst>
          </p:cNvPr>
          <p:cNvSpPr txBox="1"/>
          <p:nvPr/>
        </p:nvSpPr>
        <p:spPr>
          <a:xfrm>
            <a:off x="150829" y="191716"/>
            <a:ext cx="88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PAG10</a:t>
            </a:r>
          </a:p>
        </p:txBody>
      </p:sp>
      <p:cxnSp>
        <p:nvCxnSpPr>
          <p:cNvPr id="49" name="Conector recto de flecha 48">
            <a:extLst>
              <a:ext uri="{FF2B5EF4-FFF2-40B4-BE49-F238E27FC236}">
                <a16:creationId xmlns:a16="http://schemas.microsoft.com/office/drawing/2014/main" id="{B83DD207-3BF9-4ED3-4793-E0AE58B110AD}"/>
              </a:ext>
            </a:extLst>
          </p:cNvPr>
          <p:cNvCxnSpPr/>
          <p:nvPr/>
        </p:nvCxnSpPr>
        <p:spPr>
          <a:xfrm flipV="1">
            <a:off x="1170943" y="6005579"/>
            <a:ext cx="412519" cy="127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uadroTexto 49">
            <a:extLst>
              <a:ext uri="{FF2B5EF4-FFF2-40B4-BE49-F238E27FC236}">
                <a16:creationId xmlns:a16="http://schemas.microsoft.com/office/drawing/2014/main" id="{C2E85942-2E3A-6EC0-815A-057536B67C12}"/>
              </a:ext>
            </a:extLst>
          </p:cNvPr>
          <p:cNvSpPr txBox="1"/>
          <p:nvPr/>
        </p:nvSpPr>
        <p:spPr>
          <a:xfrm>
            <a:off x="77638" y="5865507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PAG11</a:t>
            </a:r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EFBEDB0C-E6F1-7F33-136B-D12C5C73AB1F}"/>
              </a:ext>
            </a:extLst>
          </p:cNvPr>
          <p:cNvSpPr txBox="1"/>
          <p:nvPr/>
        </p:nvSpPr>
        <p:spPr>
          <a:xfrm>
            <a:off x="6334156" y="6020568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PAG9</a:t>
            </a:r>
          </a:p>
        </p:txBody>
      </p:sp>
      <p:cxnSp>
        <p:nvCxnSpPr>
          <p:cNvPr id="52" name="Conector recto de flecha 51">
            <a:extLst>
              <a:ext uri="{FF2B5EF4-FFF2-40B4-BE49-F238E27FC236}">
                <a16:creationId xmlns:a16="http://schemas.microsoft.com/office/drawing/2014/main" id="{4DD29095-8884-A0F7-9335-78DDFEDA593C}"/>
              </a:ext>
            </a:extLst>
          </p:cNvPr>
          <p:cNvCxnSpPr>
            <a:cxnSpLocks/>
          </p:cNvCxnSpPr>
          <p:nvPr/>
        </p:nvCxnSpPr>
        <p:spPr>
          <a:xfrm flipH="1" flipV="1">
            <a:off x="5857845" y="6218072"/>
            <a:ext cx="491230" cy="366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Tabla 13">
            <a:extLst>
              <a:ext uri="{FF2B5EF4-FFF2-40B4-BE49-F238E27FC236}">
                <a16:creationId xmlns:a16="http://schemas.microsoft.com/office/drawing/2014/main" id="{931539A1-C1C4-255F-CB00-2E03C8997C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421477"/>
              </p:ext>
            </p:extLst>
          </p:nvPr>
        </p:nvGraphicFramePr>
        <p:xfrm>
          <a:off x="4522362" y="1339023"/>
          <a:ext cx="6848691" cy="4000500"/>
        </p:xfrm>
        <a:graphic>
          <a:graphicData uri="http://schemas.openxmlformats.org/drawingml/2006/table">
            <a:tbl>
              <a:tblPr/>
              <a:tblGrid>
                <a:gridCol w="5551018">
                  <a:extLst>
                    <a:ext uri="{9D8B030D-6E8A-4147-A177-3AD203B41FA5}">
                      <a16:colId xmlns:a16="http://schemas.microsoft.com/office/drawing/2014/main" val="1682292622"/>
                    </a:ext>
                  </a:extLst>
                </a:gridCol>
                <a:gridCol w="660492">
                  <a:extLst>
                    <a:ext uri="{9D8B030D-6E8A-4147-A177-3AD203B41FA5}">
                      <a16:colId xmlns:a16="http://schemas.microsoft.com/office/drawing/2014/main" val="1690726648"/>
                    </a:ext>
                  </a:extLst>
                </a:gridCol>
                <a:gridCol w="637181">
                  <a:extLst>
                    <a:ext uri="{9D8B030D-6E8A-4147-A177-3AD203B41FA5}">
                      <a16:colId xmlns:a16="http://schemas.microsoft.com/office/drawing/2014/main" val="2400741870"/>
                    </a:ext>
                  </a:extLst>
                </a:gridCol>
              </a:tblGrid>
              <a:tr h="266700">
                <a:tc gridSpan="3"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s-CO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Muller Regular" pitchFamily="2" charset="0"/>
                        </a:rPr>
                        <a:t>SISTEMA DE COMBUSTIBLE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669661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Cambio del filtro separador de agua de combustible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5579836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Cambio del filtro secundario de combustible 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191377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Purgado del sistema de combustible - (Bombín) 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6549562"/>
                  </a:ext>
                </a:extLst>
              </a:tr>
              <a:tr h="266700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Muller Regular" pitchFamily="2" charset="0"/>
                        </a:rPr>
                        <a:t>SISTEMA DE ADMISION DE AIRE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1015906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Limpieza y/o reemplazo de pre filtro de aire de motor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608887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Limpieza y/o reemplazo del filtro primario/secundario de aire de motor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204976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visual del turbo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7952385"/>
                  </a:ext>
                </a:extLst>
              </a:tr>
              <a:tr h="266700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Muller Regular" pitchFamily="2" charset="0"/>
                        </a:rPr>
                        <a:t>MOTOR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0139782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 mangueras de aceite del motor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7282577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y tensionado de Correas (si aplica)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6865570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Cambio de aceite de motor y respectivo filtro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5800004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Comprobación del nivel de aceite de motor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7049100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del silenciador / exosto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741416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 estado de arranque, alternador y compresor de A/C (250 H)</a:t>
                      </a:r>
                    </a:p>
                  </a:txBody>
                  <a:tcPr marL="85725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4277905"/>
                  </a:ext>
                </a:extLst>
              </a:tr>
            </a:tbl>
          </a:graphicData>
        </a:graphic>
      </p:graphicFrame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1B52A9CD-C97F-5718-B3D1-5496405AC609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10" name="Imagen 9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57657825-3A6E-A36C-A23F-32FE4F1BA4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26D7A434-1B62-A8AE-183A-12C04A8F5179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CARGADOR</a:t>
            </a:r>
          </a:p>
          <a:p>
            <a:r>
              <a:rPr lang="es-CO" dirty="0"/>
              <a:t>Traer de la BD </a:t>
            </a:r>
          </a:p>
        </p:txBody>
      </p:sp>
    </p:spTree>
    <p:extLst>
      <p:ext uri="{BB962C8B-B14F-4D97-AF65-F5344CB8AC3E}">
        <p14:creationId xmlns:p14="http://schemas.microsoft.com/office/powerpoint/2010/main" val="2261425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>
            <a:extLst>
              <a:ext uri="{FF2B5EF4-FFF2-40B4-BE49-F238E27FC236}">
                <a16:creationId xmlns:a16="http://schemas.microsoft.com/office/drawing/2014/main" id="{59928C33-6257-74D2-EA21-4630B673A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538003" y="578386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25F7CEC5-5199-40FA-D48D-77E19D6CCD48}"/>
              </a:ext>
            </a:extLst>
          </p:cNvPr>
          <p:cNvSpPr txBox="1"/>
          <p:nvPr/>
        </p:nvSpPr>
        <p:spPr>
          <a:xfrm>
            <a:off x="10273397" y="1022898"/>
            <a:ext cx="1041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SI      N/A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3CCE3ABD-2250-B6DF-5235-DFCCCFB3EC60}"/>
              </a:ext>
            </a:extLst>
          </p:cNvPr>
          <p:cNvSpPr txBox="1"/>
          <p:nvPr/>
        </p:nvSpPr>
        <p:spPr>
          <a:xfrm>
            <a:off x="9909603" y="763464"/>
            <a:ext cx="18321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Verificado/Realizado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3D85E67-2D1E-3C30-FE57-3E4F65072A47}"/>
              </a:ext>
            </a:extLst>
          </p:cNvPr>
          <p:cNvSpPr txBox="1"/>
          <p:nvPr/>
        </p:nvSpPr>
        <p:spPr>
          <a:xfrm>
            <a:off x="5458507" y="680238"/>
            <a:ext cx="4137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b="1" dirty="0">
                <a:solidFill>
                  <a:srgbClr val="000000"/>
                </a:solidFill>
                <a:latin typeface="Muller Regular" pitchFamily="2" charset="0"/>
              </a:rPr>
              <a:t>DESCRIPCIÓN</a:t>
            </a:r>
            <a:r>
              <a:rPr lang="es-CO" dirty="0"/>
              <a:t> </a:t>
            </a:r>
            <a:r>
              <a:rPr lang="es-CO" sz="1200" b="1" dirty="0">
                <a:solidFill>
                  <a:srgbClr val="000000"/>
                </a:solidFill>
                <a:latin typeface="Muller Regular" pitchFamily="2" charset="0"/>
              </a:rPr>
              <a:t>DE LAS ACTIVIDADES PREVENTIVAS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C47BD25-8F6D-9F59-21C2-20D544CF3ED4}"/>
              </a:ext>
            </a:extLst>
          </p:cNvPr>
          <p:cNvSpPr txBox="1"/>
          <p:nvPr/>
        </p:nvSpPr>
        <p:spPr>
          <a:xfrm>
            <a:off x="150829" y="191716"/>
            <a:ext cx="88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PAG11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54D8FBB-52C1-42B1-4671-6C26159A64A6}"/>
              </a:ext>
            </a:extLst>
          </p:cNvPr>
          <p:cNvSpPr txBox="1"/>
          <p:nvPr/>
        </p:nvSpPr>
        <p:spPr>
          <a:xfrm>
            <a:off x="77638" y="5865507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PAG12</a:t>
            </a: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A71A4DD1-ACEF-C969-A366-D06966BBD142}"/>
              </a:ext>
            </a:extLst>
          </p:cNvPr>
          <p:cNvSpPr txBox="1"/>
          <p:nvPr/>
        </p:nvSpPr>
        <p:spPr>
          <a:xfrm>
            <a:off x="6334156" y="6020568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PAG10</a:t>
            </a:r>
          </a:p>
        </p:txBody>
      </p: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1D5BFEC5-0D60-000E-8525-38A42774739B}"/>
              </a:ext>
            </a:extLst>
          </p:cNvPr>
          <p:cNvCxnSpPr>
            <a:endCxn id="9" idx="1"/>
          </p:cNvCxnSpPr>
          <p:nvPr/>
        </p:nvCxnSpPr>
        <p:spPr>
          <a:xfrm flipV="1">
            <a:off x="1170943" y="5968529"/>
            <a:ext cx="412519" cy="543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de flecha 52">
            <a:extLst>
              <a:ext uri="{FF2B5EF4-FFF2-40B4-BE49-F238E27FC236}">
                <a16:creationId xmlns:a16="http://schemas.microsoft.com/office/drawing/2014/main" id="{0CCF8EC4-B5B7-88D1-0E91-F6D3E642C61C}"/>
              </a:ext>
            </a:extLst>
          </p:cNvPr>
          <p:cNvCxnSpPr/>
          <p:nvPr/>
        </p:nvCxnSpPr>
        <p:spPr>
          <a:xfrm flipH="1" flipV="1">
            <a:off x="5857845" y="6218072"/>
            <a:ext cx="476311" cy="4090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Tabla 13">
            <a:extLst>
              <a:ext uri="{FF2B5EF4-FFF2-40B4-BE49-F238E27FC236}">
                <a16:creationId xmlns:a16="http://schemas.microsoft.com/office/drawing/2014/main" id="{E5030A67-8516-A5AA-786A-7A5D48418F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865140"/>
              </p:ext>
            </p:extLst>
          </p:nvPr>
        </p:nvGraphicFramePr>
        <p:xfrm>
          <a:off x="4462729" y="1331639"/>
          <a:ext cx="7047091" cy="4267200"/>
        </p:xfrm>
        <a:graphic>
          <a:graphicData uri="http://schemas.openxmlformats.org/drawingml/2006/table">
            <a:tbl>
              <a:tblPr/>
              <a:tblGrid>
                <a:gridCol w="5625699">
                  <a:extLst>
                    <a:ext uri="{9D8B030D-6E8A-4147-A177-3AD203B41FA5}">
                      <a16:colId xmlns:a16="http://schemas.microsoft.com/office/drawing/2014/main" val="3630560423"/>
                    </a:ext>
                  </a:extLst>
                </a:gridCol>
                <a:gridCol w="710696">
                  <a:extLst>
                    <a:ext uri="{9D8B030D-6E8A-4147-A177-3AD203B41FA5}">
                      <a16:colId xmlns:a16="http://schemas.microsoft.com/office/drawing/2014/main" val="1518145121"/>
                    </a:ext>
                  </a:extLst>
                </a:gridCol>
                <a:gridCol w="710696">
                  <a:extLst>
                    <a:ext uri="{9D8B030D-6E8A-4147-A177-3AD203B41FA5}">
                      <a16:colId xmlns:a16="http://schemas.microsoft.com/office/drawing/2014/main" val="2978087654"/>
                    </a:ext>
                  </a:extLst>
                </a:gridCol>
              </a:tblGrid>
              <a:tr h="266700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Muller Regular" pitchFamily="2" charset="0"/>
                        </a:rPr>
                        <a:t>SISTEMA DE ENFRIAMIENTO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5458898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   Revise el nivel de refrIgerante del Motor (250H)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0277713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del estado del enfriador del motor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8516786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del estado del enfriador del aceite hidraulico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4629073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del estado del condensador de A/C 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6549407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del estado del enfriador de la servo transmisión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4831269"/>
                  </a:ext>
                </a:extLst>
              </a:tr>
              <a:tr h="266700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Muller Regular" pitchFamily="2" charset="0"/>
                        </a:rPr>
                        <a:t>SISTEMA HIDRAULICO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8961837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Verificación del nivel de aceite hidraulico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95667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Lubricación / Inspección de pasadores y cilindros de levante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9810557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 tubos y mangueras de cilindros hidraulicos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8175505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Verificación de funcionamiento de controles de dirección, giro, palancas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6254734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 Bomba hidráulica principa, corrija fugas ( si aplica)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8451595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 control hidráulico principal corrija fugas ( si aplica)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2456696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Cambio de filtro primario y secundario de aceite hidráulico (3000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69392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Drenar y limpiar tanque hidráulico (3000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35181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Cambio del aceite del sistema hidráulico (3000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1030869"/>
                  </a:ext>
                </a:extLst>
              </a:tr>
            </a:tbl>
          </a:graphicData>
        </a:graphic>
      </p:graphicFrame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6FA2103F-C976-D79A-4623-E6F477841BC3}"/>
              </a:ext>
            </a:extLst>
          </p:cNvPr>
          <p:cNvSpPr/>
          <p:nvPr/>
        </p:nvSpPr>
        <p:spPr>
          <a:xfrm>
            <a:off x="4196965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8536AD86-DD6F-D323-A901-5D02FA7557C6}"/>
              </a:ext>
            </a:extLst>
          </p:cNvPr>
          <p:cNvSpPr txBox="1"/>
          <p:nvPr/>
        </p:nvSpPr>
        <p:spPr>
          <a:xfrm>
            <a:off x="4376593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B1366192-962A-4A2E-2FC1-107CA2A4DAB7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5" name="Imagen 4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274BE12C-9910-1487-5C5B-2119A17138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2F060861-4A35-1ADC-ECC4-12AEDCE5B4CF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CARGADOR</a:t>
            </a:r>
          </a:p>
          <a:p>
            <a:r>
              <a:rPr lang="es-CO" dirty="0"/>
              <a:t>Traer de la BD </a:t>
            </a:r>
          </a:p>
        </p:txBody>
      </p:sp>
    </p:spTree>
    <p:extLst>
      <p:ext uri="{BB962C8B-B14F-4D97-AF65-F5344CB8AC3E}">
        <p14:creationId xmlns:p14="http://schemas.microsoft.com/office/powerpoint/2010/main" val="2119357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10E0B342-7583-AA1E-3D7D-9C3069FC2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538003" y="578386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4193309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376593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25F7CEC5-5199-40FA-D48D-77E19D6CCD48}"/>
              </a:ext>
            </a:extLst>
          </p:cNvPr>
          <p:cNvSpPr txBox="1"/>
          <p:nvPr/>
        </p:nvSpPr>
        <p:spPr>
          <a:xfrm>
            <a:off x="10022622" y="1253937"/>
            <a:ext cx="1041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SI      N/A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3CCE3ABD-2250-B6DF-5235-DFCCCFB3EC60}"/>
              </a:ext>
            </a:extLst>
          </p:cNvPr>
          <p:cNvSpPr txBox="1"/>
          <p:nvPr/>
        </p:nvSpPr>
        <p:spPr>
          <a:xfrm>
            <a:off x="9729619" y="1078245"/>
            <a:ext cx="1760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Verificado/Realizado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312A414-19A6-81FE-A1B0-8428CE8CF31B}"/>
              </a:ext>
            </a:extLst>
          </p:cNvPr>
          <p:cNvSpPr txBox="1"/>
          <p:nvPr/>
        </p:nvSpPr>
        <p:spPr>
          <a:xfrm>
            <a:off x="5166294" y="1026046"/>
            <a:ext cx="4137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DESCRIPCIÓN DE LAS ACTIVIDADES PREVENTIVAS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9B91AA9-8565-17BB-7459-E1FBE93A1B8A}"/>
              </a:ext>
            </a:extLst>
          </p:cNvPr>
          <p:cNvSpPr txBox="1"/>
          <p:nvPr/>
        </p:nvSpPr>
        <p:spPr>
          <a:xfrm>
            <a:off x="150829" y="191716"/>
            <a:ext cx="88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PAG12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5490B553-B660-DDA8-AB3D-6FFF4616A400}"/>
              </a:ext>
            </a:extLst>
          </p:cNvPr>
          <p:cNvSpPr txBox="1"/>
          <p:nvPr/>
        </p:nvSpPr>
        <p:spPr>
          <a:xfrm>
            <a:off x="77638" y="5865507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PAG13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74205EAF-B1C0-68F7-5B4E-3184DB817096}"/>
              </a:ext>
            </a:extLst>
          </p:cNvPr>
          <p:cNvSpPr txBox="1"/>
          <p:nvPr/>
        </p:nvSpPr>
        <p:spPr>
          <a:xfrm>
            <a:off x="6334156" y="6020568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PAG11</a:t>
            </a:r>
          </a:p>
        </p:txBody>
      </p: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C4FC6A47-836C-05A8-9939-F43DD2F7B31C}"/>
              </a:ext>
            </a:extLst>
          </p:cNvPr>
          <p:cNvCxnSpPr>
            <a:endCxn id="9" idx="1"/>
          </p:cNvCxnSpPr>
          <p:nvPr/>
        </p:nvCxnSpPr>
        <p:spPr>
          <a:xfrm flipV="1">
            <a:off x="1170943" y="5968529"/>
            <a:ext cx="412519" cy="4507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de flecha 43">
            <a:extLst>
              <a:ext uri="{FF2B5EF4-FFF2-40B4-BE49-F238E27FC236}">
                <a16:creationId xmlns:a16="http://schemas.microsoft.com/office/drawing/2014/main" id="{E39FF3F9-4913-2369-007A-6047CEF7AD10}"/>
              </a:ext>
            </a:extLst>
          </p:cNvPr>
          <p:cNvCxnSpPr/>
          <p:nvPr/>
        </p:nvCxnSpPr>
        <p:spPr>
          <a:xfrm flipH="1" flipV="1">
            <a:off x="5421745" y="6218072"/>
            <a:ext cx="912411" cy="3674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815A6961-67BC-C2C9-0D60-1701332592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9802552"/>
              </p:ext>
            </p:extLst>
          </p:nvPr>
        </p:nvGraphicFramePr>
        <p:xfrm>
          <a:off x="4245806" y="1614295"/>
          <a:ext cx="6945108" cy="3476625"/>
        </p:xfrm>
        <a:graphic>
          <a:graphicData uri="http://schemas.openxmlformats.org/drawingml/2006/table">
            <a:tbl>
              <a:tblPr/>
              <a:tblGrid>
                <a:gridCol w="5544286">
                  <a:extLst>
                    <a:ext uri="{9D8B030D-6E8A-4147-A177-3AD203B41FA5}">
                      <a16:colId xmlns:a16="http://schemas.microsoft.com/office/drawing/2014/main" val="4289486039"/>
                    </a:ext>
                  </a:extLst>
                </a:gridCol>
                <a:gridCol w="700411">
                  <a:extLst>
                    <a:ext uri="{9D8B030D-6E8A-4147-A177-3AD203B41FA5}">
                      <a16:colId xmlns:a16="http://schemas.microsoft.com/office/drawing/2014/main" val="3938244080"/>
                    </a:ext>
                  </a:extLst>
                </a:gridCol>
                <a:gridCol w="700411">
                  <a:extLst>
                    <a:ext uri="{9D8B030D-6E8A-4147-A177-3AD203B41FA5}">
                      <a16:colId xmlns:a16="http://schemas.microsoft.com/office/drawing/2014/main" val="2773756609"/>
                    </a:ext>
                  </a:extLst>
                </a:gridCol>
              </a:tblGrid>
              <a:tr h="266700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Muller Regular" pitchFamily="2" charset="0"/>
                        </a:rPr>
                        <a:t>SISTEMA DE ARTICULACIÓN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7315073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 articulaciones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4486829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Lubricación  de los pines de la articulación central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675109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 tubos y mangueras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1191073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 estado y ajuste de crucetas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8713014"/>
                  </a:ext>
                </a:extLst>
              </a:tr>
              <a:tr h="266700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Muller Regular" pitchFamily="2" charset="0"/>
                        </a:rPr>
                        <a:t>TRANSMISIÓN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340980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Comprobación del nivel de la servotransmisión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5622941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Muestra de aceite diferenciales y tapón magnético (1000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2165722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Cambio del filtro y aceite de la servo transmisión (1000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9617397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Cambio del aceite de los mandos finales y diferenciales (2000 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0759485"/>
                  </a:ext>
                </a:extLst>
              </a:tr>
              <a:tr h="266700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Muller Regular" pitchFamily="2" charset="0"/>
                        </a:rPr>
                        <a:t>FRENOS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2560032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Verificación del freno de parqueo, calibre si es necesario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0253348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Verificación del estado de freno de servicio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9672627"/>
                  </a:ext>
                </a:extLst>
              </a:tr>
            </a:tbl>
          </a:graphicData>
        </a:graphic>
      </p:graphicFrame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704E1B64-A663-8BD2-6661-58A296A9640C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5" name="Imagen 4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2C3145B6-D406-7819-771C-73A88A0549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84327645-AFDB-109D-1DD3-FE9947D2B924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CARGADOR</a:t>
            </a:r>
          </a:p>
          <a:p>
            <a:r>
              <a:rPr lang="es-CO" dirty="0"/>
              <a:t>Traer de la BD </a:t>
            </a:r>
          </a:p>
        </p:txBody>
      </p:sp>
    </p:spTree>
    <p:extLst>
      <p:ext uri="{BB962C8B-B14F-4D97-AF65-F5344CB8AC3E}">
        <p14:creationId xmlns:p14="http://schemas.microsoft.com/office/powerpoint/2010/main" val="204319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>
            <a:extLst>
              <a:ext uri="{FF2B5EF4-FFF2-40B4-BE49-F238E27FC236}">
                <a16:creationId xmlns:a16="http://schemas.microsoft.com/office/drawing/2014/main" id="{AA9B9734-5E18-C654-84A1-EA82CD23C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538003" y="578386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4193309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376593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25F7CEC5-5199-40FA-D48D-77E19D6CCD48}"/>
              </a:ext>
            </a:extLst>
          </p:cNvPr>
          <p:cNvSpPr txBox="1"/>
          <p:nvPr/>
        </p:nvSpPr>
        <p:spPr>
          <a:xfrm>
            <a:off x="10028844" y="1621827"/>
            <a:ext cx="1041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SI      N/A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3CCE3ABD-2250-B6DF-5235-DFCCCFB3EC60}"/>
              </a:ext>
            </a:extLst>
          </p:cNvPr>
          <p:cNvSpPr txBox="1"/>
          <p:nvPr/>
        </p:nvSpPr>
        <p:spPr>
          <a:xfrm>
            <a:off x="9620549" y="1380988"/>
            <a:ext cx="1880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b="1" dirty="0">
                <a:solidFill>
                  <a:srgbClr val="000000"/>
                </a:solidFill>
                <a:latin typeface="Muller Regular" pitchFamily="2" charset="0"/>
              </a:rPr>
              <a:t>Verificado/Realizado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312A414-19A6-81FE-A1B0-8428CE8CF31B}"/>
              </a:ext>
            </a:extLst>
          </p:cNvPr>
          <p:cNvSpPr txBox="1"/>
          <p:nvPr/>
        </p:nvSpPr>
        <p:spPr>
          <a:xfrm>
            <a:off x="5052529" y="1421455"/>
            <a:ext cx="4137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DESCRIPCIÓN DE LAS ACTIVIDADES PREVENTIVAS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9B91AA9-8565-17BB-7459-E1FBE93A1B8A}"/>
              </a:ext>
            </a:extLst>
          </p:cNvPr>
          <p:cNvSpPr txBox="1"/>
          <p:nvPr/>
        </p:nvSpPr>
        <p:spPr>
          <a:xfrm>
            <a:off x="150829" y="136298"/>
            <a:ext cx="88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PAG13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5490B553-B660-DDA8-AB3D-6FFF4616A400}"/>
              </a:ext>
            </a:extLst>
          </p:cNvPr>
          <p:cNvSpPr txBox="1"/>
          <p:nvPr/>
        </p:nvSpPr>
        <p:spPr>
          <a:xfrm>
            <a:off x="77638" y="5865507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PAG14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74205EAF-B1C0-68F7-5B4E-3184DB817096}"/>
              </a:ext>
            </a:extLst>
          </p:cNvPr>
          <p:cNvSpPr txBox="1"/>
          <p:nvPr/>
        </p:nvSpPr>
        <p:spPr>
          <a:xfrm>
            <a:off x="6334156" y="6020568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PAG12</a:t>
            </a:r>
          </a:p>
        </p:txBody>
      </p: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C4FC6A47-836C-05A8-9939-F43DD2F7B31C}"/>
              </a:ext>
            </a:extLst>
          </p:cNvPr>
          <p:cNvCxnSpPr>
            <a:endCxn id="9" idx="1"/>
          </p:cNvCxnSpPr>
          <p:nvPr/>
        </p:nvCxnSpPr>
        <p:spPr>
          <a:xfrm flipV="1">
            <a:off x="1170943" y="5968529"/>
            <a:ext cx="412519" cy="4507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de flecha 43">
            <a:extLst>
              <a:ext uri="{FF2B5EF4-FFF2-40B4-BE49-F238E27FC236}">
                <a16:creationId xmlns:a16="http://schemas.microsoft.com/office/drawing/2014/main" id="{E39FF3F9-4913-2369-007A-6047CEF7AD10}"/>
              </a:ext>
            </a:extLst>
          </p:cNvPr>
          <p:cNvCxnSpPr/>
          <p:nvPr/>
        </p:nvCxnSpPr>
        <p:spPr>
          <a:xfrm flipH="1" flipV="1">
            <a:off x="5421745" y="6218072"/>
            <a:ext cx="912411" cy="3674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18D83507-19AD-00CA-EA22-88289207FC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5423629"/>
              </p:ext>
            </p:extLst>
          </p:nvPr>
        </p:nvGraphicFramePr>
        <p:xfrm>
          <a:off x="4513943" y="1966479"/>
          <a:ext cx="6713749" cy="3200400"/>
        </p:xfrm>
        <a:graphic>
          <a:graphicData uri="http://schemas.openxmlformats.org/drawingml/2006/table">
            <a:tbl>
              <a:tblPr/>
              <a:tblGrid>
                <a:gridCol w="5359591">
                  <a:extLst>
                    <a:ext uri="{9D8B030D-6E8A-4147-A177-3AD203B41FA5}">
                      <a16:colId xmlns:a16="http://schemas.microsoft.com/office/drawing/2014/main" val="1481011919"/>
                    </a:ext>
                  </a:extLst>
                </a:gridCol>
                <a:gridCol w="677079">
                  <a:extLst>
                    <a:ext uri="{9D8B030D-6E8A-4147-A177-3AD203B41FA5}">
                      <a16:colId xmlns:a16="http://schemas.microsoft.com/office/drawing/2014/main" val="569838151"/>
                    </a:ext>
                  </a:extLst>
                </a:gridCol>
                <a:gridCol w="677079">
                  <a:extLst>
                    <a:ext uri="{9D8B030D-6E8A-4147-A177-3AD203B41FA5}">
                      <a16:colId xmlns:a16="http://schemas.microsoft.com/office/drawing/2014/main" val="3435080764"/>
                    </a:ext>
                  </a:extLst>
                </a:gridCol>
              </a:tblGrid>
              <a:tr h="266700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Muller Regular" pitchFamily="2" charset="0"/>
                        </a:rPr>
                        <a:t>SISTEMA DE DIRECCIÓN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7483723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Lubricación de los pasadores del eje oscilante y cilindros de dirección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318946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y verificación de la existencia de fugas en el </a:t>
                      </a:r>
                      <a:r>
                        <a:rPr lang="es-CO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orbitrol</a:t>
                      </a:r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2521899"/>
                  </a:ext>
                </a:extLst>
              </a:tr>
              <a:tr h="266700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Muller Regular" pitchFamily="2" charset="0"/>
                        </a:rPr>
                        <a:t>SISTEMA ELECTRICO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2259828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Comprobación funcionamiento del limpiaparabrisas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128426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Comprobación de luces de trabajo y luz estroboscópica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659832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 funcionamiento de monitor y cámara de retroceso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3102769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   Comprobación del funcionamiento del pito (250H)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3897268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Comprobación de funcionamiento de alarma de retroceso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870586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Verificación de fusibles, reemplazar los dañados (250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789098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Revisión de cables de batería y terminales (1000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0588644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Verificación de estado de </a:t>
                      </a:r>
                      <a:r>
                        <a:rPr lang="es-CO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bateria</a:t>
                      </a:r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 con </a:t>
                      </a:r>
                      <a:r>
                        <a:rPr lang="es-CO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tester</a:t>
                      </a:r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 (1000 H)</a:t>
                      </a:r>
                    </a:p>
                  </a:txBody>
                  <a:tcPr marL="857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5427991"/>
                  </a:ext>
                </a:extLst>
              </a:tr>
            </a:tbl>
          </a:graphicData>
        </a:graphic>
      </p:graphicFrame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5BC535AB-EAB1-EF3C-3469-C18B25899645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5" name="Imagen 4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EC10B790-A48B-A2A6-6047-AF26A5B90D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9E59B19-7EA0-B8C3-3318-F0AE6EFC1F63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CARGADOR</a:t>
            </a:r>
          </a:p>
          <a:p>
            <a:r>
              <a:rPr lang="es-CO" dirty="0"/>
              <a:t>Traer de la BD </a:t>
            </a:r>
          </a:p>
        </p:txBody>
      </p:sp>
    </p:spTree>
    <p:extLst>
      <p:ext uri="{BB962C8B-B14F-4D97-AF65-F5344CB8AC3E}">
        <p14:creationId xmlns:p14="http://schemas.microsoft.com/office/powerpoint/2010/main" val="2089630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Imagen 46">
            <a:extLst>
              <a:ext uri="{FF2B5EF4-FFF2-40B4-BE49-F238E27FC236}">
                <a16:creationId xmlns:a16="http://schemas.microsoft.com/office/drawing/2014/main" id="{3D66110F-FF92-11DE-833E-9C461E027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538003" y="578386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1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IMPRIMIR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4193309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376593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A5139A7C-D904-9DDF-ED0C-2D870E3A811C}"/>
              </a:ext>
            </a:extLst>
          </p:cNvPr>
          <p:cNvSpPr txBox="1"/>
          <p:nvPr/>
        </p:nvSpPr>
        <p:spPr>
          <a:xfrm>
            <a:off x="39044" y="120257"/>
            <a:ext cx="88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PAG14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1FA7624-B882-65B3-1B03-BA7AD924D4D2}"/>
              </a:ext>
            </a:extLst>
          </p:cNvPr>
          <p:cNvSpPr txBox="1"/>
          <p:nvPr/>
        </p:nvSpPr>
        <p:spPr>
          <a:xfrm>
            <a:off x="377205" y="4218632"/>
            <a:ext cx="1649420" cy="14773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Cargar información en un Excel  y Posteriormente ir a home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15AE9959-2EF9-AD53-4AE1-BBE9FEF0F01F}"/>
              </a:ext>
            </a:extLst>
          </p:cNvPr>
          <p:cNvSpPr txBox="1"/>
          <p:nvPr/>
        </p:nvSpPr>
        <p:spPr>
          <a:xfrm>
            <a:off x="6334156" y="6020568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PAG7</a:t>
            </a:r>
          </a:p>
        </p:txBody>
      </p: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5C288C12-94E1-BBB4-7A77-4D89116A73A7}"/>
              </a:ext>
            </a:extLst>
          </p:cNvPr>
          <p:cNvCxnSpPr>
            <a:cxnSpLocks/>
          </p:cNvCxnSpPr>
          <p:nvPr/>
        </p:nvCxnSpPr>
        <p:spPr>
          <a:xfrm>
            <a:off x="2054370" y="4994131"/>
            <a:ext cx="665168" cy="724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F4B91865-ED88-17DE-BEAC-AEF284F125FE}"/>
              </a:ext>
            </a:extLst>
          </p:cNvPr>
          <p:cNvCxnSpPr/>
          <p:nvPr/>
        </p:nvCxnSpPr>
        <p:spPr>
          <a:xfrm flipH="1" flipV="1">
            <a:off x="5754757" y="6153194"/>
            <a:ext cx="579399" cy="513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0" name="Tabla 49">
            <a:extLst>
              <a:ext uri="{FF2B5EF4-FFF2-40B4-BE49-F238E27FC236}">
                <a16:creationId xmlns:a16="http://schemas.microsoft.com/office/drawing/2014/main" id="{FCF6620E-0A78-1B1D-D48E-5140D9BE01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2435994"/>
              </p:ext>
            </p:extLst>
          </p:nvPr>
        </p:nvGraphicFramePr>
        <p:xfrm>
          <a:off x="4299601" y="1226395"/>
          <a:ext cx="6637810" cy="4207628"/>
        </p:xfrm>
        <a:graphic>
          <a:graphicData uri="http://schemas.openxmlformats.org/drawingml/2006/table">
            <a:tbl>
              <a:tblPr/>
              <a:tblGrid>
                <a:gridCol w="2540601">
                  <a:extLst>
                    <a:ext uri="{9D8B030D-6E8A-4147-A177-3AD203B41FA5}">
                      <a16:colId xmlns:a16="http://schemas.microsoft.com/office/drawing/2014/main" val="4152852885"/>
                    </a:ext>
                  </a:extLst>
                </a:gridCol>
                <a:gridCol w="312665">
                  <a:extLst>
                    <a:ext uri="{9D8B030D-6E8A-4147-A177-3AD203B41FA5}">
                      <a16:colId xmlns:a16="http://schemas.microsoft.com/office/drawing/2014/main" val="2633657832"/>
                    </a:ext>
                  </a:extLst>
                </a:gridCol>
                <a:gridCol w="360622">
                  <a:extLst>
                    <a:ext uri="{9D8B030D-6E8A-4147-A177-3AD203B41FA5}">
                      <a16:colId xmlns:a16="http://schemas.microsoft.com/office/drawing/2014/main" val="3129763136"/>
                    </a:ext>
                  </a:extLst>
                </a:gridCol>
                <a:gridCol w="360623">
                  <a:extLst>
                    <a:ext uri="{9D8B030D-6E8A-4147-A177-3AD203B41FA5}">
                      <a16:colId xmlns:a16="http://schemas.microsoft.com/office/drawing/2014/main" val="1088194451"/>
                    </a:ext>
                  </a:extLst>
                </a:gridCol>
                <a:gridCol w="1521380">
                  <a:extLst>
                    <a:ext uri="{9D8B030D-6E8A-4147-A177-3AD203B41FA5}">
                      <a16:colId xmlns:a16="http://schemas.microsoft.com/office/drawing/2014/main" val="4210728919"/>
                    </a:ext>
                  </a:extLst>
                </a:gridCol>
                <a:gridCol w="1541919">
                  <a:extLst>
                    <a:ext uri="{9D8B030D-6E8A-4147-A177-3AD203B41FA5}">
                      <a16:colId xmlns:a16="http://schemas.microsoft.com/office/drawing/2014/main" val="3860139088"/>
                    </a:ext>
                  </a:extLst>
                </a:gridCol>
              </a:tblGrid>
              <a:tr h="0">
                <a:tc gridSpan="6">
                  <a:txBody>
                    <a:bodyPr/>
                    <a:lstStyle/>
                    <a:p>
                      <a:pPr algn="ctr" fontAlgn="ctr"/>
                      <a:r>
                        <a:rPr lang="es-CO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Muller Regular" pitchFamily="2" charset="0"/>
                        </a:rPr>
                        <a:t>INSUMOS UTILIZADOS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113804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Tipo de aceite 1: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7778803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Tipo de aceite 2: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7839405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Tipo de aceite 3: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CO" sz="7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2375209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de aceite de motor: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5773114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de combustible primario: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3179994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de combustible secundario: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7375508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de servotransmisión: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3522922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hidráulico primario: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4693296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hidráulico secundario: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7496458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de cabina del A/C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1787376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Prefiltro de aire: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3624805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Desincrustante: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1812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Repuestos: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08142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Otros: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 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458075"/>
                  </a:ext>
                </a:extLst>
              </a:tr>
              <a:tr h="209540">
                <a:tc gridSpan="6">
                  <a:txBody>
                    <a:bodyPr/>
                    <a:lstStyle/>
                    <a:p>
                      <a:pPr algn="l" fontAlgn="t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   Observaciones:</a:t>
                      </a:r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4675473"/>
                  </a:ext>
                </a:extLst>
              </a:tr>
              <a:tr h="209540">
                <a:tc gridSpan="6">
                  <a:txBody>
                    <a:bodyPr/>
                    <a:lstStyle/>
                    <a:p>
                      <a:pPr algn="ctr" fontAlgn="t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6792507"/>
                  </a:ext>
                </a:extLst>
              </a:tr>
              <a:tr h="209540">
                <a:tc gridSpan="6">
                  <a:txBody>
                    <a:bodyPr/>
                    <a:lstStyle/>
                    <a:p>
                      <a:pPr algn="ctr" fontAlgn="t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9458457"/>
                  </a:ext>
                </a:extLst>
              </a:tr>
              <a:tr h="209540">
                <a:tc gridSpan="6">
                  <a:txBody>
                    <a:bodyPr/>
                    <a:lstStyle/>
                    <a:p>
                      <a:pPr algn="ctr" fontAlgn="t"/>
                      <a:r>
                        <a:rPr lang="es-CO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16334"/>
                  </a:ext>
                </a:extLst>
              </a:tr>
              <a:tr h="209540">
                <a:tc>
                  <a:txBody>
                    <a:bodyPr/>
                    <a:lstStyle/>
                    <a:p>
                      <a:pPr algn="l" fontAlgn="t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   </a:t>
                      </a:r>
                    </a:p>
                    <a:p>
                      <a:pPr algn="l" fontAlgn="t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FIRMA DEL TECNICO RESPONSABLE:</a:t>
                      </a:r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endParaRPr lang="es-CO" dirty="0"/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 dirty="0"/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4411365"/>
                  </a:ext>
                </a:extLst>
              </a:tr>
            </a:tbl>
          </a:graphicData>
        </a:graphic>
      </p:graphicFrame>
      <p:sp>
        <p:nvSpPr>
          <p:cNvPr id="4" name="CuadroTexto 3">
            <a:extLst>
              <a:ext uri="{FF2B5EF4-FFF2-40B4-BE49-F238E27FC236}">
                <a16:creationId xmlns:a16="http://schemas.microsoft.com/office/drawing/2014/main" id="{FAB4F05D-F366-F36E-AF9C-6543999AF6CA}"/>
              </a:ext>
            </a:extLst>
          </p:cNvPr>
          <p:cNvSpPr txBox="1"/>
          <p:nvPr/>
        </p:nvSpPr>
        <p:spPr>
          <a:xfrm>
            <a:off x="5237018" y="682509"/>
            <a:ext cx="47162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INSUMOS UTILIZADOS EN LAS ACTIVIDADES PREVENTIVAS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8985873-B159-37E7-8762-DD183EB9B280}"/>
              </a:ext>
            </a:extLst>
          </p:cNvPr>
          <p:cNvSpPr txBox="1"/>
          <p:nvPr/>
        </p:nvSpPr>
        <p:spPr>
          <a:xfrm>
            <a:off x="377205" y="4213353"/>
            <a:ext cx="1649420" cy="14773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Cargar información en un Excel  y Posteriormente ir a home</a:t>
            </a: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B082E757-3DBB-4B71-ACDA-850B41CE7BB2}"/>
              </a:ext>
            </a:extLst>
          </p:cNvPr>
          <p:cNvCxnSpPr>
            <a:cxnSpLocks/>
          </p:cNvCxnSpPr>
          <p:nvPr/>
        </p:nvCxnSpPr>
        <p:spPr>
          <a:xfrm>
            <a:off x="2054370" y="4988852"/>
            <a:ext cx="665168" cy="724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A4441123-DC18-7F73-1F4D-1DDFECF929BA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8" name="Imagen 7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441ACBA7-6175-F56E-4100-AF8C64AE6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6D931E47-C656-C51E-63A7-05BF38A6538C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CARGADOR</a:t>
            </a:r>
          </a:p>
          <a:p>
            <a:r>
              <a:rPr lang="es-CO" dirty="0"/>
              <a:t>Traer de la BD </a:t>
            </a:r>
          </a:p>
        </p:txBody>
      </p:sp>
    </p:spTree>
    <p:extLst>
      <p:ext uri="{BB962C8B-B14F-4D97-AF65-F5344CB8AC3E}">
        <p14:creationId xmlns:p14="http://schemas.microsoft.com/office/powerpoint/2010/main" val="9541074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Imagen 32">
            <a:extLst>
              <a:ext uri="{FF2B5EF4-FFF2-40B4-BE49-F238E27FC236}">
                <a16:creationId xmlns:a16="http://schemas.microsoft.com/office/drawing/2014/main" id="{9FA5B4B1-9C85-3473-41B3-1FE7F8187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76463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511309" y="5948589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16131F5-CF92-06CA-B85F-A81045228EC8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EXCAVADORA</a:t>
            </a:r>
          </a:p>
          <a:p>
            <a:r>
              <a:rPr lang="es-CO" dirty="0"/>
              <a:t>Traer de la BD 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DD870A5-4649-29A5-9945-1C3FFD957BB2}"/>
              </a:ext>
            </a:extLst>
          </p:cNvPr>
          <p:cNvSpPr txBox="1"/>
          <p:nvPr/>
        </p:nvSpPr>
        <p:spPr>
          <a:xfrm>
            <a:off x="4265256" y="1518430"/>
            <a:ext cx="645621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Fecha y Hora:                              ____________________________</a:t>
            </a:r>
          </a:p>
          <a:p>
            <a:r>
              <a:rPr lang="es-CO" dirty="0"/>
              <a:t>Tipo de Mantenimiento:           _____ (</a:t>
            </a:r>
            <a:r>
              <a:rPr lang="es-CO" dirty="0" err="1"/>
              <a:t>Mnto</a:t>
            </a:r>
            <a:r>
              <a:rPr lang="es-CO" dirty="0"/>
              <a:t> Seleccionado) ______</a:t>
            </a:r>
          </a:p>
          <a:p>
            <a:r>
              <a:rPr lang="es-CO" dirty="0"/>
              <a:t>Numero de Registro:                 ________ (Precargado)__________</a:t>
            </a:r>
          </a:p>
          <a:p>
            <a:r>
              <a:rPr lang="es-CO" dirty="0"/>
              <a:t>Equipo:                                        _____ (Equipo Seleccionado) _____</a:t>
            </a:r>
          </a:p>
          <a:p>
            <a:r>
              <a:rPr lang="es-CO" dirty="0"/>
              <a:t>Numero de Motor:                    _______ (Precargado) ___________</a:t>
            </a:r>
          </a:p>
          <a:p>
            <a:r>
              <a:rPr lang="es-CO" dirty="0"/>
              <a:t>Serie de la Maquina:                 ________( Precargado) __________</a:t>
            </a:r>
          </a:p>
          <a:p>
            <a:r>
              <a:rPr lang="es-CO" dirty="0"/>
              <a:t>Horómetro del Equipo:             _____________________________</a:t>
            </a:r>
          </a:p>
          <a:p>
            <a:r>
              <a:rPr lang="es-CO" dirty="0"/>
              <a:t>Horómetro Próximo </a:t>
            </a:r>
            <a:r>
              <a:rPr lang="es-CO" dirty="0" err="1"/>
              <a:t>Mnto</a:t>
            </a:r>
            <a:r>
              <a:rPr lang="es-CO" dirty="0"/>
              <a:t>:       _____________________________</a:t>
            </a:r>
          </a:p>
          <a:p>
            <a:r>
              <a:rPr lang="es-CO" dirty="0"/>
              <a:t>Propietario:                                 _______ (Precargado) ___________</a:t>
            </a:r>
          </a:p>
          <a:p>
            <a:r>
              <a:rPr lang="es-CO" dirty="0"/>
              <a:t>Consecutivo:                               _______(Diligenciado)___________</a:t>
            </a:r>
          </a:p>
          <a:p>
            <a:r>
              <a:rPr lang="es-CO" dirty="0"/>
              <a:t>Nombre del Técnico:                  _______(Técnico Seleccionado) ___ </a:t>
            </a:r>
          </a:p>
          <a:p>
            <a:r>
              <a:rPr lang="es-CO" dirty="0"/>
              <a:t>Realizó Bloqueo y Etiquetado:</a:t>
            </a:r>
          </a:p>
          <a:p>
            <a:r>
              <a:rPr lang="es-CO" dirty="0"/>
              <a:t>Realizo ATS:                                  </a:t>
            </a:r>
          </a:p>
          <a:p>
            <a:r>
              <a:rPr lang="es-CO" dirty="0"/>
              <a:t>Cuenta con Kit de Derrames:                                  </a:t>
            </a:r>
          </a:p>
          <a:p>
            <a:endParaRPr lang="es-CO" dirty="0"/>
          </a:p>
          <a:p>
            <a:endParaRPr lang="es-CO" dirty="0"/>
          </a:p>
          <a:p>
            <a:endParaRPr lang="es-CO" dirty="0"/>
          </a:p>
          <a:p>
            <a:endParaRPr lang="es-CO" dirty="0"/>
          </a:p>
        </p:txBody>
      </p:sp>
      <p:sp>
        <p:nvSpPr>
          <p:cNvPr id="30" name="Rectángulo: esquinas redondeadas 29">
            <a:extLst>
              <a:ext uri="{FF2B5EF4-FFF2-40B4-BE49-F238E27FC236}">
                <a16:creationId xmlns:a16="http://schemas.microsoft.com/office/drawing/2014/main" id="{F7C1326C-5067-494F-011B-11292436ABF5}"/>
              </a:ext>
            </a:extLst>
          </p:cNvPr>
          <p:cNvSpPr/>
          <p:nvPr/>
        </p:nvSpPr>
        <p:spPr>
          <a:xfrm>
            <a:off x="7259780" y="4692073"/>
            <a:ext cx="471054" cy="249382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1" name="Rectángulo: esquinas redondeadas 30">
            <a:extLst>
              <a:ext uri="{FF2B5EF4-FFF2-40B4-BE49-F238E27FC236}">
                <a16:creationId xmlns:a16="http://schemas.microsoft.com/office/drawing/2014/main" id="{2B22602F-E1EE-E412-CF42-62C1BF820AD5}"/>
              </a:ext>
            </a:extLst>
          </p:cNvPr>
          <p:cNvSpPr/>
          <p:nvPr/>
        </p:nvSpPr>
        <p:spPr>
          <a:xfrm>
            <a:off x="7259782" y="4969163"/>
            <a:ext cx="471054" cy="249382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06508C1-17B9-30B6-7768-657364451D94}"/>
              </a:ext>
            </a:extLst>
          </p:cNvPr>
          <p:cNvSpPr txBox="1"/>
          <p:nvPr/>
        </p:nvSpPr>
        <p:spPr>
          <a:xfrm>
            <a:off x="8254231" y="4895379"/>
            <a:ext cx="2281046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MX" dirty="0"/>
              <a:t>Campo obligatorio para dejar continuar</a:t>
            </a:r>
            <a:endParaRPr lang="es-CO" dirty="0"/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2943B961-7C94-2FB7-1E71-C03B9CCFC7E7}"/>
              </a:ext>
            </a:extLst>
          </p:cNvPr>
          <p:cNvCxnSpPr>
            <a:cxnSpLocks/>
          </p:cNvCxnSpPr>
          <p:nvPr/>
        </p:nvCxnSpPr>
        <p:spPr>
          <a:xfrm>
            <a:off x="7719141" y="4793407"/>
            <a:ext cx="528494" cy="122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6CB801F7-2EF6-5256-2E2B-2FAC8964B511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7730834" y="5093854"/>
            <a:ext cx="523397" cy="124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F9AADA1A-FBB1-3A24-13AD-834C9230F45C}"/>
              </a:ext>
            </a:extLst>
          </p:cNvPr>
          <p:cNvSpPr txBox="1"/>
          <p:nvPr/>
        </p:nvSpPr>
        <p:spPr>
          <a:xfrm>
            <a:off x="10694503" y="1098256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Traer </a:t>
            </a:r>
            <a:r>
              <a:rPr lang="es-CO" dirty="0" err="1"/>
              <a:t>info</a:t>
            </a:r>
            <a:r>
              <a:rPr lang="es-CO" dirty="0"/>
              <a:t> de PAG7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F05FC949-E633-15F4-C639-4300F0D029D2}"/>
              </a:ext>
            </a:extLst>
          </p:cNvPr>
          <p:cNvSpPr txBox="1"/>
          <p:nvPr/>
        </p:nvSpPr>
        <p:spPr>
          <a:xfrm>
            <a:off x="77638" y="76591"/>
            <a:ext cx="81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PAG15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ACAD29F5-6233-1319-E0EB-A74C716DB008}"/>
              </a:ext>
            </a:extLst>
          </p:cNvPr>
          <p:cNvSpPr txBox="1"/>
          <p:nvPr/>
        </p:nvSpPr>
        <p:spPr>
          <a:xfrm>
            <a:off x="77638" y="5810089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PAG16</a:t>
            </a:r>
          </a:p>
        </p:txBody>
      </p:sp>
      <p:cxnSp>
        <p:nvCxnSpPr>
          <p:cNvPr id="27" name="Conector recto de flecha 26">
            <a:extLst>
              <a:ext uri="{FF2B5EF4-FFF2-40B4-BE49-F238E27FC236}">
                <a16:creationId xmlns:a16="http://schemas.microsoft.com/office/drawing/2014/main" id="{31FA7ABF-CDAF-7229-4EB9-BBD4F3782994}"/>
              </a:ext>
            </a:extLst>
          </p:cNvPr>
          <p:cNvCxnSpPr>
            <a:stCxn id="25" idx="3"/>
          </p:cNvCxnSpPr>
          <p:nvPr/>
        </p:nvCxnSpPr>
        <p:spPr>
          <a:xfrm flipV="1">
            <a:off x="1170943" y="6005579"/>
            <a:ext cx="412519" cy="127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E0F27366-FCD6-19E6-2140-D0573BB07649}"/>
              </a:ext>
            </a:extLst>
          </p:cNvPr>
          <p:cNvSpPr/>
          <p:nvPr/>
        </p:nvSpPr>
        <p:spPr>
          <a:xfrm>
            <a:off x="7260110" y="5245107"/>
            <a:ext cx="471054" cy="249382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E927B3A5-B706-9605-4133-27354586F3CB}"/>
              </a:ext>
            </a:extLst>
          </p:cNvPr>
          <p:cNvCxnSpPr>
            <a:cxnSpLocks/>
          </p:cNvCxnSpPr>
          <p:nvPr/>
        </p:nvCxnSpPr>
        <p:spPr>
          <a:xfrm>
            <a:off x="7749270" y="5396290"/>
            <a:ext cx="452657" cy="39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CFB80C37-4EF7-C354-93AC-94CF0D6046D3}"/>
              </a:ext>
            </a:extLst>
          </p:cNvPr>
          <p:cNvCxnSpPr/>
          <p:nvPr/>
        </p:nvCxnSpPr>
        <p:spPr>
          <a:xfrm flipH="1">
            <a:off x="10218202" y="1841391"/>
            <a:ext cx="794355" cy="484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046E529D-0EF3-1DD7-5E3B-456FB118D318}"/>
              </a:ext>
            </a:extLst>
          </p:cNvPr>
          <p:cNvCxnSpPr/>
          <p:nvPr/>
        </p:nvCxnSpPr>
        <p:spPr>
          <a:xfrm flipH="1">
            <a:off x="10068339" y="1841391"/>
            <a:ext cx="944218" cy="1008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F85894B1-A792-2908-0216-A064807EFB01}"/>
              </a:ext>
            </a:extLst>
          </p:cNvPr>
          <p:cNvCxnSpPr>
            <a:cxnSpLocks/>
          </p:cNvCxnSpPr>
          <p:nvPr/>
        </p:nvCxnSpPr>
        <p:spPr>
          <a:xfrm flipH="1">
            <a:off x="9984509" y="1841391"/>
            <a:ext cx="1028048" cy="1239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63BAB361-4762-9B9F-C5DA-8E92218B0056}"/>
              </a:ext>
            </a:extLst>
          </p:cNvPr>
          <p:cNvCxnSpPr>
            <a:cxnSpLocks/>
          </p:cNvCxnSpPr>
          <p:nvPr/>
        </p:nvCxnSpPr>
        <p:spPr>
          <a:xfrm flipH="1">
            <a:off x="9785275" y="1844362"/>
            <a:ext cx="1218624" cy="2048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CED4163A-A631-4455-CEB2-604C06C8246B}"/>
              </a:ext>
            </a:extLst>
          </p:cNvPr>
          <p:cNvCxnSpPr>
            <a:cxnSpLocks/>
          </p:cNvCxnSpPr>
          <p:nvPr/>
        </p:nvCxnSpPr>
        <p:spPr>
          <a:xfrm flipH="1">
            <a:off x="10218202" y="1841391"/>
            <a:ext cx="765674" cy="25914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uadroTexto 25">
            <a:extLst>
              <a:ext uri="{FF2B5EF4-FFF2-40B4-BE49-F238E27FC236}">
                <a16:creationId xmlns:a16="http://schemas.microsoft.com/office/drawing/2014/main" id="{06319F65-4321-6B9B-DC39-FA5BD5C73961}"/>
              </a:ext>
            </a:extLst>
          </p:cNvPr>
          <p:cNvSpPr txBox="1"/>
          <p:nvPr/>
        </p:nvSpPr>
        <p:spPr>
          <a:xfrm>
            <a:off x="6404539" y="5894906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Home</a:t>
            </a:r>
          </a:p>
        </p:txBody>
      </p:sp>
      <p:cxnSp>
        <p:nvCxnSpPr>
          <p:cNvPr id="36" name="Conector recto de flecha 35">
            <a:extLst>
              <a:ext uri="{FF2B5EF4-FFF2-40B4-BE49-F238E27FC236}">
                <a16:creationId xmlns:a16="http://schemas.microsoft.com/office/drawing/2014/main" id="{A7CA297D-6E62-DE60-29C5-8FA4E4CFF13B}"/>
              </a:ext>
            </a:extLst>
          </p:cNvPr>
          <p:cNvCxnSpPr>
            <a:cxnSpLocks/>
          </p:cNvCxnSpPr>
          <p:nvPr/>
        </p:nvCxnSpPr>
        <p:spPr>
          <a:xfrm flipH="1" flipV="1">
            <a:off x="5808520" y="6034770"/>
            <a:ext cx="516302" cy="3450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ángulo: esquinas redondeadas 38">
            <a:extLst>
              <a:ext uri="{FF2B5EF4-FFF2-40B4-BE49-F238E27FC236}">
                <a16:creationId xmlns:a16="http://schemas.microsoft.com/office/drawing/2014/main" id="{2254E017-3022-CA00-B9FF-0C43FEA31373}"/>
              </a:ext>
            </a:extLst>
          </p:cNvPr>
          <p:cNvSpPr/>
          <p:nvPr/>
        </p:nvSpPr>
        <p:spPr>
          <a:xfrm>
            <a:off x="4193309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AC855867-D5C3-82E6-0E28-63E36A6308A8}"/>
              </a:ext>
            </a:extLst>
          </p:cNvPr>
          <p:cNvSpPr txBox="1"/>
          <p:nvPr/>
        </p:nvSpPr>
        <p:spPr>
          <a:xfrm>
            <a:off x="4376593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41" name="Rectángulo: esquinas redondeadas 40">
            <a:extLst>
              <a:ext uri="{FF2B5EF4-FFF2-40B4-BE49-F238E27FC236}">
                <a16:creationId xmlns:a16="http://schemas.microsoft.com/office/drawing/2014/main" id="{05A0FCD3-AF2B-821F-0AD1-F8AA83D84C20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BE225983-B0AC-D180-397C-203CDAD78775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8C1BAE5B-FB8C-0C7C-001C-6BC1A4F20B20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10" name="Imagen 9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B9D1C019-466F-85A9-A7B2-DFE7165E24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2621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Imagen 53">
            <a:extLst>
              <a:ext uri="{FF2B5EF4-FFF2-40B4-BE49-F238E27FC236}">
                <a16:creationId xmlns:a16="http://schemas.microsoft.com/office/drawing/2014/main" id="{598358F7-555B-6F28-B71D-DF9844515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538003" y="578386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4193309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376593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25F7CEC5-5199-40FA-D48D-77E19D6CCD48}"/>
              </a:ext>
            </a:extLst>
          </p:cNvPr>
          <p:cNvSpPr txBox="1"/>
          <p:nvPr/>
        </p:nvSpPr>
        <p:spPr>
          <a:xfrm>
            <a:off x="9909603" y="1023599"/>
            <a:ext cx="1041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SI      N/A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3CCE3ABD-2250-B6DF-5235-DFCCCFB3EC60}"/>
              </a:ext>
            </a:extLst>
          </p:cNvPr>
          <p:cNvSpPr txBox="1"/>
          <p:nvPr/>
        </p:nvSpPr>
        <p:spPr>
          <a:xfrm>
            <a:off x="9593135" y="845742"/>
            <a:ext cx="1674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b="1" dirty="0">
                <a:latin typeface="Muller Regular" pitchFamily="2" charset="0"/>
              </a:rPr>
              <a:t>Verificado/Realizado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514D150-49F5-4A19-E2F9-807892D9B3C8}"/>
              </a:ext>
            </a:extLst>
          </p:cNvPr>
          <p:cNvSpPr txBox="1"/>
          <p:nvPr/>
        </p:nvSpPr>
        <p:spPr>
          <a:xfrm>
            <a:off x="77638" y="5810089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PAG17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AE42BBB4-3BBD-401D-20AB-495BB24FEC4A}"/>
              </a:ext>
            </a:extLst>
          </p:cNvPr>
          <p:cNvCxnSpPr>
            <a:stCxn id="6" idx="3"/>
          </p:cNvCxnSpPr>
          <p:nvPr/>
        </p:nvCxnSpPr>
        <p:spPr>
          <a:xfrm flipV="1">
            <a:off x="1170943" y="6005579"/>
            <a:ext cx="412519" cy="127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F01BFD57-7754-5FC3-E4A7-3899F1F3FC85}"/>
              </a:ext>
            </a:extLst>
          </p:cNvPr>
          <p:cNvSpPr txBox="1"/>
          <p:nvPr/>
        </p:nvSpPr>
        <p:spPr>
          <a:xfrm>
            <a:off x="6354041" y="6013186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PAG15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C19949A4-D16E-C3D2-2B16-C78F76090EC9}"/>
              </a:ext>
            </a:extLst>
          </p:cNvPr>
          <p:cNvCxnSpPr/>
          <p:nvPr/>
        </p:nvCxnSpPr>
        <p:spPr>
          <a:xfrm flipH="1" flipV="1">
            <a:off x="5675243" y="6133254"/>
            <a:ext cx="732193" cy="323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uadroTexto 49">
            <a:extLst>
              <a:ext uri="{FF2B5EF4-FFF2-40B4-BE49-F238E27FC236}">
                <a16:creationId xmlns:a16="http://schemas.microsoft.com/office/drawing/2014/main" id="{0CDC6372-0C99-7185-B557-1327B1ED55F8}"/>
              </a:ext>
            </a:extLst>
          </p:cNvPr>
          <p:cNvSpPr txBox="1"/>
          <p:nvPr/>
        </p:nvSpPr>
        <p:spPr>
          <a:xfrm>
            <a:off x="77638" y="130652"/>
            <a:ext cx="81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PAG16</a:t>
            </a:r>
          </a:p>
        </p:txBody>
      </p:sp>
      <p:graphicFrame>
        <p:nvGraphicFramePr>
          <p:cNvPr id="52" name="Tabla 51">
            <a:extLst>
              <a:ext uri="{FF2B5EF4-FFF2-40B4-BE49-F238E27FC236}">
                <a16:creationId xmlns:a16="http://schemas.microsoft.com/office/drawing/2014/main" id="{0063251A-5670-FABA-91EB-A79A95D8E6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1505355"/>
              </p:ext>
            </p:extLst>
          </p:nvPr>
        </p:nvGraphicFramePr>
        <p:xfrm>
          <a:off x="4253423" y="1372490"/>
          <a:ext cx="6905999" cy="4023124"/>
        </p:xfrm>
        <a:graphic>
          <a:graphicData uri="http://schemas.openxmlformats.org/drawingml/2006/table">
            <a:tbl>
              <a:tblPr/>
              <a:tblGrid>
                <a:gridCol w="5252869">
                  <a:extLst>
                    <a:ext uri="{9D8B030D-6E8A-4147-A177-3AD203B41FA5}">
                      <a16:colId xmlns:a16="http://schemas.microsoft.com/office/drawing/2014/main" val="1698081085"/>
                    </a:ext>
                  </a:extLst>
                </a:gridCol>
                <a:gridCol w="824948">
                  <a:extLst>
                    <a:ext uri="{9D8B030D-6E8A-4147-A177-3AD203B41FA5}">
                      <a16:colId xmlns:a16="http://schemas.microsoft.com/office/drawing/2014/main" val="730303165"/>
                    </a:ext>
                  </a:extLst>
                </a:gridCol>
                <a:gridCol w="828182">
                  <a:extLst>
                    <a:ext uri="{9D8B030D-6E8A-4147-A177-3AD203B41FA5}">
                      <a16:colId xmlns:a16="http://schemas.microsoft.com/office/drawing/2014/main" val="3477377666"/>
                    </a:ext>
                  </a:extLst>
                </a:gridCol>
              </a:tblGrid>
              <a:tr h="287366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Muller Regular" pitchFamily="2" charset="0"/>
                        </a:rPr>
                        <a:t>GENERAL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5252265"/>
                  </a:ext>
                </a:extLst>
              </a:tr>
              <a:tr h="287366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Lavado del equipo</a:t>
                      </a:r>
                    </a:p>
                  </a:txBody>
                  <a:tcPr marL="74594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3878296"/>
                  </a:ext>
                </a:extLst>
              </a:tr>
              <a:tr h="287366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Engrase general del equipo (250 H)</a:t>
                      </a:r>
                    </a:p>
                  </a:txBody>
                  <a:tcPr marL="74594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6562829"/>
                  </a:ext>
                </a:extLst>
              </a:tr>
              <a:tr h="287366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 estructura del equipo (Bastidor, pluma, balde) (250 H)</a:t>
                      </a:r>
                    </a:p>
                  </a:txBody>
                  <a:tcPr marL="74594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1716983"/>
                  </a:ext>
                </a:extLst>
              </a:tr>
              <a:tr h="287366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Instalación de arandelas y/o retenedores en ariculaciones (si aplica) (250 H)</a:t>
                      </a:r>
                    </a:p>
                  </a:txBody>
                  <a:tcPr marL="74594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1208305"/>
                  </a:ext>
                </a:extLst>
              </a:tr>
              <a:tr h="287366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al interior de la cabina (250H)</a:t>
                      </a:r>
                    </a:p>
                  </a:txBody>
                  <a:tcPr marL="74594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6161208"/>
                  </a:ext>
                </a:extLst>
              </a:tr>
              <a:tr h="287366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 indicadores de tablero (250 H)</a:t>
                      </a:r>
                    </a:p>
                  </a:txBody>
                  <a:tcPr marL="74594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0246224"/>
                  </a:ext>
                </a:extLst>
              </a:tr>
              <a:tr h="287366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Comprobación del funcionamiento del A/C (250 H)</a:t>
                      </a:r>
                    </a:p>
                  </a:txBody>
                  <a:tcPr marL="74594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1993079"/>
                  </a:ext>
                </a:extLst>
              </a:tr>
              <a:tr h="287366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el estado de cinturón de seguridad (250 H)</a:t>
                      </a:r>
                    </a:p>
                  </a:txBody>
                  <a:tcPr marL="74594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7912987"/>
                  </a:ext>
                </a:extLst>
              </a:tr>
              <a:tr h="287366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 ventanas, vidrios, espejos, puertas, tapas laterales y capo (250 H)</a:t>
                      </a:r>
                    </a:p>
                  </a:txBody>
                  <a:tcPr marL="74594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0925966"/>
                  </a:ext>
                </a:extLst>
              </a:tr>
              <a:tr h="287366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Limpieza del filtro del aire acondicionado (250 H)</a:t>
                      </a:r>
                    </a:p>
                  </a:txBody>
                  <a:tcPr marL="74594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5934493"/>
                  </a:ext>
                </a:extLst>
              </a:tr>
              <a:tr h="287366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del estado de barandas y puntos de apoyo (250 H)</a:t>
                      </a:r>
                    </a:p>
                  </a:txBody>
                  <a:tcPr marL="74594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3401774"/>
                  </a:ext>
                </a:extLst>
              </a:tr>
              <a:tr h="287366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Cambio del filtro del aire acondicionado (1000 H)</a:t>
                      </a:r>
                    </a:p>
                  </a:txBody>
                  <a:tcPr marL="74594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7333627"/>
                  </a:ext>
                </a:extLst>
              </a:tr>
              <a:tr h="287366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Revisión y /o mantenimiento del sistema de A/C (2000 H)</a:t>
                      </a:r>
                    </a:p>
                  </a:txBody>
                  <a:tcPr marL="74594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16" marR="6216" marT="621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9646311"/>
                  </a:ext>
                </a:extLst>
              </a:tr>
            </a:tbl>
          </a:graphicData>
        </a:graphic>
      </p:graphicFrame>
      <p:sp>
        <p:nvSpPr>
          <p:cNvPr id="53" name="CuadroTexto 52">
            <a:extLst>
              <a:ext uri="{FF2B5EF4-FFF2-40B4-BE49-F238E27FC236}">
                <a16:creationId xmlns:a16="http://schemas.microsoft.com/office/drawing/2014/main" id="{7F190C5D-410D-3B96-F120-DA430C674ABD}"/>
              </a:ext>
            </a:extLst>
          </p:cNvPr>
          <p:cNvSpPr txBox="1"/>
          <p:nvPr/>
        </p:nvSpPr>
        <p:spPr>
          <a:xfrm>
            <a:off x="5102914" y="878657"/>
            <a:ext cx="4137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DESCRIPCIÓN DE LAS ACTIVIDADES PREVENTIVAS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5E2ECDD8-AD7C-1BC4-AFD3-B40979A85310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12" name="Imagen 11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9378A202-B71F-F7B6-B984-4E46EFD267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1F2D0C81-BD68-325F-1D6E-71502D4FDC07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EXCAVADORA</a:t>
            </a:r>
          </a:p>
          <a:p>
            <a:r>
              <a:rPr lang="es-CO" dirty="0"/>
              <a:t>Traer de la BD </a:t>
            </a:r>
          </a:p>
        </p:txBody>
      </p:sp>
    </p:spTree>
    <p:extLst>
      <p:ext uri="{BB962C8B-B14F-4D97-AF65-F5344CB8AC3E}">
        <p14:creationId xmlns:p14="http://schemas.microsoft.com/office/powerpoint/2010/main" val="24796594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Imagen 54">
            <a:extLst>
              <a:ext uri="{FF2B5EF4-FFF2-40B4-BE49-F238E27FC236}">
                <a16:creationId xmlns:a16="http://schemas.microsoft.com/office/drawing/2014/main" id="{9EC35AF8-815B-EFA6-788E-E865665B3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538003" y="578386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4193309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376593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1CA3C32-325F-5472-3FE1-595E2AB03ED7}"/>
              </a:ext>
            </a:extLst>
          </p:cNvPr>
          <p:cNvSpPr txBox="1"/>
          <p:nvPr/>
        </p:nvSpPr>
        <p:spPr>
          <a:xfrm>
            <a:off x="77638" y="5810089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PAG18</a:t>
            </a: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809B6EA4-9961-F399-98E9-13394FCFA318}"/>
              </a:ext>
            </a:extLst>
          </p:cNvPr>
          <p:cNvCxnSpPr>
            <a:stCxn id="5" idx="3"/>
          </p:cNvCxnSpPr>
          <p:nvPr/>
        </p:nvCxnSpPr>
        <p:spPr>
          <a:xfrm flipV="1">
            <a:off x="1170943" y="6005579"/>
            <a:ext cx="412519" cy="127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F312DFAE-219F-D460-6F11-CCB100A68678}"/>
              </a:ext>
            </a:extLst>
          </p:cNvPr>
          <p:cNvSpPr txBox="1"/>
          <p:nvPr/>
        </p:nvSpPr>
        <p:spPr>
          <a:xfrm>
            <a:off x="6354041" y="6013186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PAG16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ED1564B4-355F-9D31-AC29-952820E50598}"/>
              </a:ext>
            </a:extLst>
          </p:cNvPr>
          <p:cNvCxnSpPr/>
          <p:nvPr/>
        </p:nvCxnSpPr>
        <p:spPr>
          <a:xfrm flipH="1" flipV="1">
            <a:off x="5675243" y="6133254"/>
            <a:ext cx="732193" cy="323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uadroTexto 49">
            <a:extLst>
              <a:ext uri="{FF2B5EF4-FFF2-40B4-BE49-F238E27FC236}">
                <a16:creationId xmlns:a16="http://schemas.microsoft.com/office/drawing/2014/main" id="{7FD5DB19-EBFF-DE05-E667-4DE6CAB8D879}"/>
              </a:ext>
            </a:extLst>
          </p:cNvPr>
          <p:cNvSpPr txBox="1"/>
          <p:nvPr/>
        </p:nvSpPr>
        <p:spPr>
          <a:xfrm>
            <a:off x="-20589" y="180621"/>
            <a:ext cx="81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PAG17</a:t>
            </a:r>
          </a:p>
        </p:txBody>
      </p:sp>
      <p:graphicFrame>
        <p:nvGraphicFramePr>
          <p:cNvPr id="51" name="Tabla 50">
            <a:extLst>
              <a:ext uri="{FF2B5EF4-FFF2-40B4-BE49-F238E27FC236}">
                <a16:creationId xmlns:a16="http://schemas.microsoft.com/office/drawing/2014/main" id="{F048297A-4DA9-AB3D-40CE-E63D283151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611335"/>
              </p:ext>
            </p:extLst>
          </p:nvPr>
        </p:nvGraphicFramePr>
        <p:xfrm>
          <a:off x="4305640" y="1879960"/>
          <a:ext cx="6915338" cy="2875536"/>
        </p:xfrm>
        <a:graphic>
          <a:graphicData uri="http://schemas.openxmlformats.org/drawingml/2006/table">
            <a:tbl>
              <a:tblPr/>
              <a:tblGrid>
                <a:gridCol w="5221990">
                  <a:extLst>
                    <a:ext uri="{9D8B030D-6E8A-4147-A177-3AD203B41FA5}">
                      <a16:colId xmlns:a16="http://schemas.microsoft.com/office/drawing/2014/main" val="2721598691"/>
                    </a:ext>
                  </a:extLst>
                </a:gridCol>
                <a:gridCol w="846674">
                  <a:extLst>
                    <a:ext uri="{9D8B030D-6E8A-4147-A177-3AD203B41FA5}">
                      <a16:colId xmlns:a16="http://schemas.microsoft.com/office/drawing/2014/main" val="2693359470"/>
                    </a:ext>
                  </a:extLst>
                </a:gridCol>
                <a:gridCol w="846674">
                  <a:extLst>
                    <a:ext uri="{9D8B030D-6E8A-4147-A177-3AD203B41FA5}">
                      <a16:colId xmlns:a16="http://schemas.microsoft.com/office/drawing/2014/main" val="1143734986"/>
                    </a:ext>
                  </a:extLst>
                </a:gridCol>
              </a:tblGrid>
              <a:tr h="319504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Muller Regular" pitchFamily="2" charset="0"/>
                        </a:rPr>
                        <a:t>SISTEMA DE COMBUSTIBLE</a:t>
                      </a:r>
                      <a:endParaRPr lang="es-CO" sz="1000" b="0" i="0" u="none" strike="noStrike" dirty="0">
                        <a:solidFill>
                          <a:schemeClr val="bg1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8426860"/>
                  </a:ext>
                </a:extLst>
              </a:tr>
              <a:tr h="319504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Cambio de filtro separador de agua de combustible (250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|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5130840"/>
                  </a:ext>
                </a:extLst>
              </a:tr>
              <a:tr h="319504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Cambio de filtro secundario de combustible (250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8585751"/>
                  </a:ext>
                </a:extLst>
              </a:tr>
              <a:tr h="319504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Purgado del sistema de combustible - (</a:t>
                      </a:r>
                      <a:r>
                        <a:rPr lang="es-CO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Bombin</a:t>
                      </a:r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) (250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7407540"/>
                  </a:ext>
                </a:extLst>
              </a:tr>
              <a:tr h="319504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 mangueras del sistema de combustible (250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1452781"/>
                  </a:ext>
                </a:extLst>
              </a:tr>
              <a:tr h="319504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s-MX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Muller Regular" pitchFamily="2" charset="0"/>
                        </a:rPr>
                        <a:t>SISTEMA DE ADMICION DE AIRE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0730294"/>
                  </a:ext>
                </a:extLst>
              </a:tr>
              <a:tr h="319504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Limpieza y/o reemplazo de </a:t>
                      </a:r>
                      <a:r>
                        <a:rPr lang="es-CO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prefiltro</a:t>
                      </a:r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 de aire de motor (250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5129698"/>
                  </a:ext>
                </a:extLst>
              </a:tr>
              <a:tr h="319504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Limpieza y/o reemplazo de filtro primario/secundario de aire de motor (250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895373"/>
                  </a:ext>
                </a:extLst>
              </a:tr>
              <a:tr h="319504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visual del turbo (250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2545721"/>
                  </a:ext>
                </a:extLst>
              </a:tr>
            </a:tbl>
          </a:graphicData>
        </a:graphic>
      </p:graphicFrame>
      <p:sp>
        <p:nvSpPr>
          <p:cNvPr id="52" name="CuadroTexto 51">
            <a:extLst>
              <a:ext uri="{FF2B5EF4-FFF2-40B4-BE49-F238E27FC236}">
                <a16:creationId xmlns:a16="http://schemas.microsoft.com/office/drawing/2014/main" id="{573D6D64-0431-324B-6F19-E180410B9825}"/>
              </a:ext>
            </a:extLst>
          </p:cNvPr>
          <p:cNvSpPr txBox="1"/>
          <p:nvPr/>
        </p:nvSpPr>
        <p:spPr>
          <a:xfrm>
            <a:off x="9862531" y="1576612"/>
            <a:ext cx="1041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SI      N/A</a:t>
            </a: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FEBD43A3-2C86-6249-2E5E-EB104E2D554E}"/>
              </a:ext>
            </a:extLst>
          </p:cNvPr>
          <p:cNvSpPr txBox="1"/>
          <p:nvPr/>
        </p:nvSpPr>
        <p:spPr>
          <a:xfrm>
            <a:off x="9546063" y="1398755"/>
            <a:ext cx="1674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b="1" dirty="0">
                <a:latin typeface="Muller Regular" pitchFamily="2" charset="0"/>
              </a:rPr>
              <a:t>Verificado/Realizado</a:t>
            </a: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005EF789-8C5D-7B41-AB33-19CAFA10BA53}"/>
              </a:ext>
            </a:extLst>
          </p:cNvPr>
          <p:cNvSpPr txBox="1"/>
          <p:nvPr/>
        </p:nvSpPr>
        <p:spPr>
          <a:xfrm>
            <a:off x="5055842" y="1431670"/>
            <a:ext cx="4137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DESCRIPCIÓN DE LAS ACTIVIDADES PREVENTIVAS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F8E6678D-8C93-F918-9416-257162068697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8" name="Imagen 7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A214AB10-6F0C-96C7-1C3A-1D759DC0D1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447441CB-BAA4-071D-8C07-9966202FBAE2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EXCAVADORA</a:t>
            </a:r>
          </a:p>
          <a:p>
            <a:r>
              <a:rPr lang="es-CO" dirty="0"/>
              <a:t>Traer de la BD </a:t>
            </a:r>
          </a:p>
        </p:txBody>
      </p:sp>
    </p:spTree>
    <p:extLst>
      <p:ext uri="{BB962C8B-B14F-4D97-AF65-F5344CB8AC3E}">
        <p14:creationId xmlns:p14="http://schemas.microsoft.com/office/powerpoint/2010/main" val="16895004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Imagen 55">
            <a:extLst>
              <a:ext uri="{FF2B5EF4-FFF2-40B4-BE49-F238E27FC236}">
                <a16:creationId xmlns:a16="http://schemas.microsoft.com/office/drawing/2014/main" id="{8D9F418A-6F00-073A-F625-5394E363CF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538003" y="578386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16131F5-CF92-06CA-B85F-A81045228EC8}"/>
              </a:ext>
            </a:extLst>
          </p:cNvPr>
          <p:cNvSpPr txBox="1"/>
          <p:nvPr/>
        </p:nvSpPr>
        <p:spPr>
          <a:xfrm>
            <a:off x="1831397" y="3160841"/>
            <a:ext cx="1685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4193309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376593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3CCC3AA-7ED4-4D1F-76AE-16E963AB0CAE}"/>
              </a:ext>
            </a:extLst>
          </p:cNvPr>
          <p:cNvSpPr txBox="1"/>
          <p:nvPr/>
        </p:nvSpPr>
        <p:spPr>
          <a:xfrm>
            <a:off x="77638" y="5810089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PAG19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97ED0B1E-3911-53CC-E1EF-9D492B056F8A}"/>
              </a:ext>
            </a:extLst>
          </p:cNvPr>
          <p:cNvCxnSpPr>
            <a:stCxn id="5" idx="3"/>
          </p:cNvCxnSpPr>
          <p:nvPr/>
        </p:nvCxnSpPr>
        <p:spPr>
          <a:xfrm flipV="1">
            <a:off x="1170943" y="6005579"/>
            <a:ext cx="412519" cy="127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18B806D6-856F-3372-D340-7EF68E291D8B}"/>
              </a:ext>
            </a:extLst>
          </p:cNvPr>
          <p:cNvSpPr txBox="1"/>
          <p:nvPr/>
        </p:nvSpPr>
        <p:spPr>
          <a:xfrm>
            <a:off x="6354041" y="6013186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PAG17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8D28F477-2122-A8EB-6D28-B3480D300155}"/>
              </a:ext>
            </a:extLst>
          </p:cNvPr>
          <p:cNvCxnSpPr/>
          <p:nvPr/>
        </p:nvCxnSpPr>
        <p:spPr>
          <a:xfrm flipH="1" flipV="1">
            <a:off x="5675243" y="6133254"/>
            <a:ext cx="732193" cy="323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uadroTexto 49">
            <a:extLst>
              <a:ext uri="{FF2B5EF4-FFF2-40B4-BE49-F238E27FC236}">
                <a16:creationId xmlns:a16="http://schemas.microsoft.com/office/drawing/2014/main" id="{72F35BC0-4FB4-84A1-B856-4DA455120A1F}"/>
              </a:ext>
            </a:extLst>
          </p:cNvPr>
          <p:cNvSpPr txBox="1"/>
          <p:nvPr/>
        </p:nvSpPr>
        <p:spPr>
          <a:xfrm>
            <a:off x="-20589" y="157751"/>
            <a:ext cx="81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PAG18</a:t>
            </a:r>
          </a:p>
        </p:txBody>
      </p:sp>
      <p:graphicFrame>
        <p:nvGraphicFramePr>
          <p:cNvPr id="51" name="Tabla 50">
            <a:extLst>
              <a:ext uri="{FF2B5EF4-FFF2-40B4-BE49-F238E27FC236}">
                <a16:creationId xmlns:a16="http://schemas.microsoft.com/office/drawing/2014/main" id="{6188A182-5C77-B7AC-F5C2-70AB837473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1855092"/>
              </p:ext>
            </p:extLst>
          </p:nvPr>
        </p:nvGraphicFramePr>
        <p:xfrm>
          <a:off x="4279035" y="1714888"/>
          <a:ext cx="7091291" cy="3659532"/>
        </p:xfrm>
        <a:graphic>
          <a:graphicData uri="http://schemas.openxmlformats.org/drawingml/2006/table">
            <a:tbl>
              <a:tblPr/>
              <a:tblGrid>
                <a:gridCol w="5632267">
                  <a:extLst>
                    <a:ext uri="{9D8B030D-6E8A-4147-A177-3AD203B41FA5}">
                      <a16:colId xmlns:a16="http://schemas.microsoft.com/office/drawing/2014/main" val="1252781374"/>
                    </a:ext>
                  </a:extLst>
                </a:gridCol>
                <a:gridCol w="729512">
                  <a:extLst>
                    <a:ext uri="{9D8B030D-6E8A-4147-A177-3AD203B41FA5}">
                      <a16:colId xmlns:a16="http://schemas.microsoft.com/office/drawing/2014/main" val="747385130"/>
                    </a:ext>
                  </a:extLst>
                </a:gridCol>
                <a:gridCol w="729512">
                  <a:extLst>
                    <a:ext uri="{9D8B030D-6E8A-4147-A177-3AD203B41FA5}">
                      <a16:colId xmlns:a16="http://schemas.microsoft.com/office/drawing/2014/main" val="17043702"/>
                    </a:ext>
                  </a:extLst>
                </a:gridCol>
              </a:tblGrid>
              <a:tr h="304961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Muller Regular" pitchFamily="2" charset="0"/>
                        </a:rPr>
                        <a:t>   MOTOR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1373173"/>
                  </a:ext>
                </a:extLst>
              </a:tr>
              <a:tr h="304961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 mangueras de aceite de motor (250 H)</a:t>
                      </a:r>
                    </a:p>
                  </a:txBody>
                  <a:tcPr marL="87027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3425518"/>
                  </a:ext>
                </a:extLst>
              </a:tr>
              <a:tr h="304961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y tensión de correas (Si aplica) (250 H)</a:t>
                      </a:r>
                    </a:p>
                  </a:txBody>
                  <a:tcPr marL="87027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5407506"/>
                  </a:ext>
                </a:extLst>
              </a:tr>
              <a:tr h="304961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Cambio de aceite de motor y respectivo filtro (250 H)</a:t>
                      </a:r>
                    </a:p>
                  </a:txBody>
                  <a:tcPr marL="87027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0288027"/>
                  </a:ext>
                </a:extLst>
              </a:tr>
              <a:tr h="304961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Comprobación del nivel de aceite de motor (250 H)</a:t>
                      </a:r>
                    </a:p>
                  </a:txBody>
                  <a:tcPr marL="87027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052658"/>
                  </a:ext>
                </a:extLst>
              </a:tr>
              <a:tr h="304961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del silenciador/exosto (250 H)</a:t>
                      </a:r>
                    </a:p>
                  </a:txBody>
                  <a:tcPr marL="87027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5199955"/>
                  </a:ext>
                </a:extLst>
              </a:tr>
              <a:tr h="304961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 estado de arranque, alternador y compresor de A/C (250 H)</a:t>
                      </a:r>
                    </a:p>
                  </a:txBody>
                  <a:tcPr marL="87027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9145277"/>
                  </a:ext>
                </a:extLst>
              </a:tr>
              <a:tr h="304961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Revisión y/o ajuste de abrazadera de admision del motor (250 H)</a:t>
                      </a:r>
                    </a:p>
                  </a:txBody>
                  <a:tcPr marL="87027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3509329"/>
                  </a:ext>
                </a:extLst>
              </a:tr>
              <a:tr h="304961">
                <a:tc>
                  <a:txBody>
                    <a:bodyPr/>
                    <a:lstStyle/>
                    <a:p>
                      <a:pPr algn="l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Limpie manguera de desfogue de motor  (250 H)</a:t>
                      </a:r>
                    </a:p>
                  </a:txBody>
                  <a:tcPr marL="87027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9424923"/>
                  </a:ext>
                </a:extLst>
              </a:tr>
              <a:tr h="304961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Revise y corrija si se evidencia fugas de aceite del motor (250 H)</a:t>
                      </a:r>
                    </a:p>
                  </a:txBody>
                  <a:tcPr marL="87027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3694737"/>
                  </a:ext>
                </a:extLst>
              </a:tr>
              <a:tr h="304961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Cambie el aceite del damper (1000 H)</a:t>
                      </a:r>
                    </a:p>
                  </a:txBody>
                  <a:tcPr marL="87027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79367"/>
                  </a:ext>
                </a:extLst>
              </a:tr>
              <a:tr h="304961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Revisión y/o ajuste de los pernos del soporte del motor (2000 H)</a:t>
                      </a:r>
                    </a:p>
                  </a:txBody>
                  <a:tcPr marL="87027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252" marR="7252" marT="7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5020792"/>
                  </a:ext>
                </a:extLst>
              </a:tr>
            </a:tbl>
          </a:graphicData>
        </a:graphic>
      </p:graphicFrame>
      <p:sp>
        <p:nvSpPr>
          <p:cNvPr id="52" name="CuadroTexto 51">
            <a:extLst>
              <a:ext uri="{FF2B5EF4-FFF2-40B4-BE49-F238E27FC236}">
                <a16:creationId xmlns:a16="http://schemas.microsoft.com/office/drawing/2014/main" id="{12C76AC2-C061-BAB5-61C6-A111BE8E396C}"/>
              </a:ext>
            </a:extLst>
          </p:cNvPr>
          <p:cNvSpPr txBox="1"/>
          <p:nvPr/>
        </p:nvSpPr>
        <p:spPr>
          <a:xfrm>
            <a:off x="10181479" y="1349848"/>
            <a:ext cx="1041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SI      N/A</a:t>
            </a: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8831311D-7E6C-C255-000C-685695FE1C15}"/>
              </a:ext>
            </a:extLst>
          </p:cNvPr>
          <p:cNvSpPr txBox="1"/>
          <p:nvPr/>
        </p:nvSpPr>
        <p:spPr>
          <a:xfrm>
            <a:off x="9865011" y="1142178"/>
            <a:ext cx="1674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b="1" dirty="0">
                <a:latin typeface="Muller Regular" pitchFamily="2" charset="0"/>
              </a:rPr>
              <a:t>Verificado/Realizado</a:t>
            </a: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666C5743-D007-BC7D-4C33-D995A7CEA9EA}"/>
              </a:ext>
            </a:extLst>
          </p:cNvPr>
          <p:cNvSpPr txBox="1"/>
          <p:nvPr/>
        </p:nvSpPr>
        <p:spPr>
          <a:xfrm>
            <a:off x="5247710" y="1141293"/>
            <a:ext cx="4137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DESCRIPCIÓN DE LAS ACTIVIDADES PREVENTIVAS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838AF66A-7D4C-EF95-19E4-3663E7212AA9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6" name="Imagen 5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12118E2C-8784-02E7-4377-1E80F9BA06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94F33536-3F3E-8BCF-F0E5-CE720B816B1D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EXCAVADORA</a:t>
            </a:r>
          </a:p>
          <a:p>
            <a:r>
              <a:rPr lang="es-CO" dirty="0"/>
              <a:t>Traer de la BD </a:t>
            </a:r>
          </a:p>
        </p:txBody>
      </p:sp>
    </p:spTree>
    <p:extLst>
      <p:ext uri="{BB962C8B-B14F-4D97-AF65-F5344CB8AC3E}">
        <p14:creationId xmlns:p14="http://schemas.microsoft.com/office/powerpoint/2010/main" val="560086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7150AB2-9A85-F010-928B-65110E0F5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12589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3C76310C-2DB2-5D60-55FB-1E895F0A9471}"/>
              </a:ext>
            </a:extLst>
          </p:cNvPr>
          <p:cNvSpPr txBox="1"/>
          <p:nvPr/>
        </p:nvSpPr>
        <p:spPr>
          <a:xfrm>
            <a:off x="1954637" y="2004924"/>
            <a:ext cx="4509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latin typeface="Muller ExtraBold" pitchFamily="2" charset="0"/>
              </a:rPr>
              <a:t>    Por favor identifíquese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48ECCA9-99D9-F2D6-2FAC-8826AE35671F}"/>
              </a:ext>
            </a:extLst>
          </p:cNvPr>
          <p:cNvSpPr txBox="1"/>
          <p:nvPr/>
        </p:nvSpPr>
        <p:spPr>
          <a:xfrm>
            <a:off x="7716962" y="2071123"/>
            <a:ext cx="290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atin typeface="Muller Regular" pitchFamily="2" charset="0"/>
              </a:rPr>
              <a:t>REGISTRO DE INGRESO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FE4AA8F-9D6F-4850-B390-E12798E9B936}"/>
              </a:ext>
            </a:extLst>
          </p:cNvPr>
          <p:cNvSpPr txBox="1"/>
          <p:nvPr/>
        </p:nvSpPr>
        <p:spPr>
          <a:xfrm>
            <a:off x="8510005" y="4473178"/>
            <a:ext cx="23116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latin typeface="Muller Regular" pitchFamily="2" charset="0"/>
              </a:rPr>
              <a:t>Coloque su huella 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37B10EAC-7404-2BE3-E325-5189504FEF28}"/>
              </a:ext>
            </a:extLst>
          </p:cNvPr>
          <p:cNvSpPr txBox="1"/>
          <p:nvPr/>
        </p:nvSpPr>
        <p:spPr>
          <a:xfrm>
            <a:off x="8080514" y="470039"/>
            <a:ext cx="34095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             FECHA Y HORA </a:t>
            </a:r>
            <a:r>
              <a:rPr lang="es-CO" sz="1600" dirty="0">
                <a:latin typeface="Muller ExtraBold" pitchFamily="2" charset="0"/>
              </a:rPr>
              <a:t>(</a:t>
            </a:r>
            <a:r>
              <a:rPr lang="es-CO" sz="1600" dirty="0" err="1">
                <a:latin typeface="Muller ExtraBold" pitchFamily="2" charset="0"/>
              </a:rPr>
              <a:t>dd</a:t>
            </a:r>
            <a:r>
              <a:rPr lang="es-CO" sz="1600" dirty="0">
                <a:latin typeface="Muller ExtraBold" pitchFamily="2" charset="0"/>
              </a:rPr>
              <a:t>/mm/</a:t>
            </a:r>
            <a:r>
              <a:rPr lang="es-CO" sz="1600" dirty="0" err="1">
                <a:latin typeface="Muller ExtraBold" pitchFamily="2" charset="0"/>
              </a:rPr>
              <a:t>yyyy</a:t>
            </a:r>
            <a:r>
              <a:rPr lang="es-CO" sz="1600" dirty="0">
                <a:latin typeface="Muller ExtraBold" pitchFamily="2" charset="0"/>
              </a:rPr>
              <a:t>) – Hora Militar</a:t>
            </a:r>
            <a:endParaRPr lang="es-CO" dirty="0">
              <a:latin typeface="Muller ExtraBold" pitchFamily="2" charset="0"/>
            </a:endParaRPr>
          </a:p>
        </p:txBody>
      </p:sp>
      <p:sp>
        <p:nvSpPr>
          <p:cNvPr id="22" name="Flecha: a la derecha 21">
            <a:extLst>
              <a:ext uri="{FF2B5EF4-FFF2-40B4-BE49-F238E27FC236}">
                <a16:creationId xmlns:a16="http://schemas.microsoft.com/office/drawing/2014/main" id="{364AADEB-30F7-1A2C-225A-C7C03AC0F9D0}"/>
              </a:ext>
            </a:extLst>
          </p:cNvPr>
          <p:cNvSpPr/>
          <p:nvPr/>
        </p:nvSpPr>
        <p:spPr>
          <a:xfrm rot="10800000">
            <a:off x="6644446" y="4349960"/>
            <a:ext cx="1675229" cy="646545"/>
          </a:xfrm>
          <a:prstGeom prst="rightArrow">
            <a:avLst/>
          </a:prstGeom>
          <a:solidFill>
            <a:srgbClr val="39E54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9ABD38E-4183-CB47-08B4-8227977107A1}"/>
              </a:ext>
            </a:extLst>
          </p:cNvPr>
          <p:cNvSpPr txBox="1"/>
          <p:nvPr/>
        </p:nvSpPr>
        <p:spPr>
          <a:xfrm>
            <a:off x="120073" y="121238"/>
            <a:ext cx="738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PAG1</a:t>
            </a:r>
          </a:p>
        </p:txBody>
      </p:sp>
      <p:pic>
        <p:nvPicPr>
          <p:cNvPr id="7" name="Imagen 6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770F31A4-82D3-5C3A-E4C4-5D47D427EF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pic>
        <p:nvPicPr>
          <p:cNvPr id="11" name="Imagen 10" descr="Una pantalla de un celular&#10;&#10;Descripción generada automáticamente">
            <a:extLst>
              <a:ext uri="{FF2B5EF4-FFF2-40B4-BE49-F238E27FC236}">
                <a16:creationId xmlns:a16="http://schemas.microsoft.com/office/drawing/2014/main" id="{B4CDEA45-23FA-BD77-BCA8-2631576324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855" y="2635513"/>
            <a:ext cx="5305425" cy="3343275"/>
          </a:xfrm>
          <a:prstGeom prst="rect">
            <a:avLst/>
          </a:prstGeom>
        </p:spPr>
      </p:pic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9458483A-DAA8-3CC9-2CEE-39E01E7E6D35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</p:spTree>
    <p:extLst>
      <p:ext uri="{BB962C8B-B14F-4D97-AF65-F5344CB8AC3E}">
        <p14:creationId xmlns:p14="http://schemas.microsoft.com/office/powerpoint/2010/main" val="25384929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Imagen 54">
            <a:extLst>
              <a:ext uri="{FF2B5EF4-FFF2-40B4-BE49-F238E27FC236}">
                <a16:creationId xmlns:a16="http://schemas.microsoft.com/office/drawing/2014/main" id="{12273981-3E70-F5B5-1C52-DA5068A55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538003" y="578386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4193309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376593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3FC2EDB-2FD5-8106-3B1E-ECECE86ADCAA}"/>
              </a:ext>
            </a:extLst>
          </p:cNvPr>
          <p:cNvSpPr txBox="1"/>
          <p:nvPr/>
        </p:nvSpPr>
        <p:spPr>
          <a:xfrm>
            <a:off x="0" y="157751"/>
            <a:ext cx="81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PAG19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573B42A-B7BC-3315-8384-041D0B2464C2}"/>
              </a:ext>
            </a:extLst>
          </p:cNvPr>
          <p:cNvSpPr txBox="1"/>
          <p:nvPr/>
        </p:nvSpPr>
        <p:spPr>
          <a:xfrm>
            <a:off x="77638" y="5810089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PAG20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6B57BF00-103D-9C43-7979-E029A3C3C5D4}"/>
              </a:ext>
            </a:extLst>
          </p:cNvPr>
          <p:cNvCxnSpPr>
            <a:stCxn id="7" idx="3"/>
          </p:cNvCxnSpPr>
          <p:nvPr/>
        </p:nvCxnSpPr>
        <p:spPr>
          <a:xfrm flipV="1">
            <a:off x="1170943" y="6005579"/>
            <a:ext cx="412519" cy="127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F7CB7655-569E-9CD4-7EBE-8810C472B42F}"/>
              </a:ext>
            </a:extLst>
          </p:cNvPr>
          <p:cNvSpPr txBox="1"/>
          <p:nvPr/>
        </p:nvSpPr>
        <p:spPr>
          <a:xfrm>
            <a:off x="6354041" y="6013186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PAG18</a:t>
            </a:r>
          </a:p>
        </p:txBody>
      </p: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E2DCAAA3-593D-9621-C52A-AF43E3E9984D}"/>
              </a:ext>
            </a:extLst>
          </p:cNvPr>
          <p:cNvCxnSpPr/>
          <p:nvPr/>
        </p:nvCxnSpPr>
        <p:spPr>
          <a:xfrm flipH="1" flipV="1">
            <a:off x="5675243" y="6133254"/>
            <a:ext cx="732193" cy="323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1" name="Tabla 50">
            <a:extLst>
              <a:ext uri="{FF2B5EF4-FFF2-40B4-BE49-F238E27FC236}">
                <a16:creationId xmlns:a16="http://schemas.microsoft.com/office/drawing/2014/main" id="{BA73E1DC-695B-D558-6721-BB5C161550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6693499"/>
              </p:ext>
            </p:extLst>
          </p:nvPr>
        </p:nvGraphicFramePr>
        <p:xfrm>
          <a:off x="4449171" y="1406056"/>
          <a:ext cx="6391633" cy="4035840"/>
        </p:xfrm>
        <a:graphic>
          <a:graphicData uri="http://schemas.openxmlformats.org/drawingml/2006/table">
            <a:tbl>
              <a:tblPr/>
              <a:tblGrid>
                <a:gridCol w="5076561">
                  <a:extLst>
                    <a:ext uri="{9D8B030D-6E8A-4147-A177-3AD203B41FA5}">
                      <a16:colId xmlns:a16="http://schemas.microsoft.com/office/drawing/2014/main" val="3625245867"/>
                    </a:ext>
                  </a:extLst>
                </a:gridCol>
                <a:gridCol w="657536">
                  <a:extLst>
                    <a:ext uri="{9D8B030D-6E8A-4147-A177-3AD203B41FA5}">
                      <a16:colId xmlns:a16="http://schemas.microsoft.com/office/drawing/2014/main" val="3683591040"/>
                    </a:ext>
                  </a:extLst>
                </a:gridCol>
                <a:gridCol w="657536">
                  <a:extLst>
                    <a:ext uri="{9D8B030D-6E8A-4147-A177-3AD203B41FA5}">
                      <a16:colId xmlns:a16="http://schemas.microsoft.com/office/drawing/2014/main" val="1786207477"/>
                    </a:ext>
                  </a:extLst>
                </a:gridCol>
              </a:tblGrid>
              <a:tr h="269056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 </a:t>
                      </a:r>
                      <a:r>
                        <a:rPr lang="es-CO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Muller Regular" pitchFamily="2" charset="0"/>
                        </a:rPr>
                        <a:t>SISTEMA DE ENFRIAMIENTO</a:t>
                      </a:r>
                    </a:p>
                  </a:txBody>
                  <a:tcPr marL="5802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802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802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6854740"/>
                  </a:ext>
                </a:extLst>
              </a:tr>
              <a:tr h="269056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Revise el nivel de refrigerante del motor (250 H)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36226"/>
                  </a:ext>
                </a:extLst>
              </a:tr>
              <a:tr h="269056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del estado del enfriador del motor (250 H)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9369820"/>
                  </a:ext>
                </a:extLst>
              </a:tr>
              <a:tr h="269056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del estado del enfriador de aceite hidraulico (250 H)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2769647"/>
                  </a:ext>
                </a:extLst>
              </a:tr>
              <a:tr h="269056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del estado del condensador de A/C (250 H)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1899029"/>
                  </a:ext>
                </a:extLst>
              </a:tr>
              <a:tr h="269056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del estado del enfriador de combustible (250 H)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4931626"/>
                  </a:ext>
                </a:extLst>
              </a:tr>
              <a:tr h="269056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 mangueras del refrigerante, cambie y/o ajuste si aplica (250 H)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802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802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5857626"/>
                  </a:ext>
                </a:extLst>
              </a:tr>
              <a:tr h="269056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Muller Regular" pitchFamily="2" charset="0"/>
                        </a:rPr>
                        <a:t>SISTEMA HIDRAULICO</a:t>
                      </a:r>
                    </a:p>
                  </a:txBody>
                  <a:tcPr marL="5802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802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802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2308762"/>
                  </a:ext>
                </a:extLst>
              </a:tr>
              <a:tr h="269056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Verificación del nivel de aceite hidraulico (250 H)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802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802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1326862"/>
                  </a:ext>
                </a:extLst>
              </a:tr>
              <a:tr h="269056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Revisión de mangueras, acoples y tubos del sistema hidraulico (250 H)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802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802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7932793"/>
                  </a:ext>
                </a:extLst>
              </a:tr>
              <a:tr h="269056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 bomba </a:t>
                      </a:r>
                      <a:r>
                        <a:rPr lang="es-CO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hidraulica</a:t>
                      </a:r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 corrija fugas si aplica (250 H)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802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802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9644573"/>
                  </a:ext>
                </a:extLst>
              </a:tr>
              <a:tr h="269056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 control hidraulico corrija fugas si aplica (250 H)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802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802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0021927"/>
                  </a:ext>
                </a:extLst>
              </a:tr>
              <a:tr h="269056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Cambio del filtro respiradero del tanque hidraulico (1000 H)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802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802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0808279"/>
                  </a:ext>
                </a:extLst>
              </a:tr>
              <a:tr h="269056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Drenaje y limpieza del tanque hidraulico (3000 H)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802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802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138077"/>
                  </a:ext>
                </a:extLst>
              </a:tr>
              <a:tr h="269056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Cambio de aceite de hidraulico y su respectivo filtro (3000 H)</a:t>
                      </a:r>
                    </a:p>
                  </a:txBody>
                  <a:tcPr marL="69621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802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802" marR="5802" marT="58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963628"/>
                  </a:ext>
                </a:extLst>
              </a:tr>
            </a:tbl>
          </a:graphicData>
        </a:graphic>
      </p:graphicFrame>
      <p:sp>
        <p:nvSpPr>
          <p:cNvPr id="52" name="CuadroTexto 51">
            <a:extLst>
              <a:ext uri="{FF2B5EF4-FFF2-40B4-BE49-F238E27FC236}">
                <a16:creationId xmlns:a16="http://schemas.microsoft.com/office/drawing/2014/main" id="{CEA3110B-B36B-8A60-12A8-660B07DCEC5D}"/>
              </a:ext>
            </a:extLst>
          </p:cNvPr>
          <p:cNvSpPr txBox="1"/>
          <p:nvPr/>
        </p:nvSpPr>
        <p:spPr>
          <a:xfrm>
            <a:off x="9731650" y="1036724"/>
            <a:ext cx="1041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SI      N/A</a:t>
            </a: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65F4217D-92CB-5ECA-F6F5-E202FA362E38}"/>
              </a:ext>
            </a:extLst>
          </p:cNvPr>
          <p:cNvSpPr txBox="1"/>
          <p:nvPr/>
        </p:nvSpPr>
        <p:spPr>
          <a:xfrm>
            <a:off x="9415182" y="855238"/>
            <a:ext cx="1674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b="1" dirty="0">
                <a:latin typeface="Muller Regular" pitchFamily="2" charset="0"/>
              </a:rPr>
              <a:t>Verificado/Realizado</a:t>
            </a: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609703A0-19A3-A6E3-C1C4-3CF4C1AEDF1E}"/>
              </a:ext>
            </a:extLst>
          </p:cNvPr>
          <p:cNvSpPr txBox="1"/>
          <p:nvPr/>
        </p:nvSpPr>
        <p:spPr>
          <a:xfrm>
            <a:off x="5138777" y="845496"/>
            <a:ext cx="4137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DESCRIPCIÓN DE LAS ACTIVIDADES PREVENTIVAS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E66AD37D-7553-7E72-676E-B66AF97E629F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6" name="Imagen 5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6AF51BAA-FF3F-491A-1BE1-C5E168A351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F86D0364-A7F3-8263-ED8A-D27A8943BB96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EXCAVADORA</a:t>
            </a:r>
          </a:p>
          <a:p>
            <a:r>
              <a:rPr lang="es-CO" dirty="0"/>
              <a:t>Traer de la BD </a:t>
            </a:r>
          </a:p>
        </p:txBody>
      </p:sp>
    </p:spTree>
    <p:extLst>
      <p:ext uri="{BB962C8B-B14F-4D97-AF65-F5344CB8AC3E}">
        <p14:creationId xmlns:p14="http://schemas.microsoft.com/office/powerpoint/2010/main" val="41672502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>
            <a:extLst>
              <a:ext uri="{FF2B5EF4-FFF2-40B4-BE49-F238E27FC236}">
                <a16:creationId xmlns:a16="http://schemas.microsoft.com/office/drawing/2014/main" id="{2252A3F6-C2F4-5248-7BBB-961C3C6EF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538003" y="578386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4193308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376593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3FC2EDB-2FD5-8106-3B1E-ECECE86ADCAA}"/>
              </a:ext>
            </a:extLst>
          </p:cNvPr>
          <p:cNvSpPr txBox="1"/>
          <p:nvPr/>
        </p:nvSpPr>
        <p:spPr>
          <a:xfrm>
            <a:off x="-20589" y="198483"/>
            <a:ext cx="81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/>
              <a:t>PAG20</a:t>
            </a:r>
            <a:endParaRPr lang="es-CO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573B42A-B7BC-3315-8384-041D0B2464C2}"/>
              </a:ext>
            </a:extLst>
          </p:cNvPr>
          <p:cNvSpPr txBox="1"/>
          <p:nvPr/>
        </p:nvSpPr>
        <p:spPr>
          <a:xfrm>
            <a:off x="77638" y="5810089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PAG21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6B57BF00-103D-9C43-7979-E029A3C3C5D4}"/>
              </a:ext>
            </a:extLst>
          </p:cNvPr>
          <p:cNvCxnSpPr>
            <a:stCxn id="7" idx="3"/>
          </p:cNvCxnSpPr>
          <p:nvPr/>
        </p:nvCxnSpPr>
        <p:spPr>
          <a:xfrm flipV="1">
            <a:off x="1170943" y="6005579"/>
            <a:ext cx="412519" cy="127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F7CB7655-569E-9CD4-7EBE-8810C472B42F}"/>
              </a:ext>
            </a:extLst>
          </p:cNvPr>
          <p:cNvSpPr txBox="1"/>
          <p:nvPr/>
        </p:nvSpPr>
        <p:spPr>
          <a:xfrm>
            <a:off x="6354041" y="6013186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PAG19</a:t>
            </a:r>
          </a:p>
        </p:txBody>
      </p: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E2DCAAA3-593D-9621-C52A-AF43E3E9984D}"/>
              </a:ext>
            </a:extLst>
          </p:cNvPr>
          <p:cNvCxnSpPr/>
          <p:nvPr/>
        </p:nvCxnSpPr>
        <p:spPr>
          <a:xfrm flipH="1" flipV="1">
            <a:off x="5675243" y="6133254"/>
            <a:ext cx="732193" cy="323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uadroTexto 51">
            <a:extLst>
              <a:ext uri="{FF2B5EF4-FFF2-40B4-BE49-F238E27FC236}">
                <a16:creationId xmlns:a16="http://schemas.microsoft.com/office/drawing/2014/main" id="{CEA3110B-B36B-8A60-12A8-660B07DCEC5D}"/>
              </a:ext>
            </a:extLst>
          </p:cNvPr>
          <p:cNvSpPr txBox="1"/>
          <p:nvPr/>
        </p:nvSpPr>
        <p:spPr>
          <a:xfrm>
            <a:off x="9909603" y="1349032"/>
            <a:ext cx="1041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SI      N/A</a:t>
            </a: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65F4217D-92CB-5ECA-F6F5-E202FA362E38}"/>
              </a:ext>
            </a:extLst>
          </p:cNvPr>
          <p:cNvSpPr txBox="1"/>
          <p:nvPr/>
        </p:nvSpPr>
        <p:spPr>
          <a:xfrm>
            <a:off x="9606288" y="1137983"/>
            <a:ext cx="1674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b="1" dirty="0">
                <a:latin typeface="Muller Regular" pitchFamily="2" charset="0"/>
              </a:rPr>
              <a:t>Verificado/Realizado</a:t>
            </a: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609703A0-19A3-A6E3-C1C4-3CF4C1AEDF1E}"/>
              </a:ext>
            </a:extLst>
          </p:cNvPr>
          <p:cNvSpPr txBox="1"/>
          <p:nvPr/>
        </p:nvSpPr>
        <p:spPr>
          <a:xfrm>
            <a:off x="5188076" y="1141976"/>
            <a:ext cx="4137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DESCRIPCIÓN DE LAS ACTIVIDADES PREVENTIVAS</a:t>
            </a:r>
          </a:p>
        </p:txBody>
      </p:sp>
      <p:graphicFrame>
        <p:nvGraphicFramePr>
          <p:cNvPr id="14" name="Tabla 13">
            <a:extLst>
              <a:ext uri="{FF2B5EF4-FFF2-40B4-BE49-F238E27FC236}">
                <a16:creationId xmlns:a16="http://schemas.microsoft.com/office/drawing/2014/main" id="{BA5F611F-D9D2-19AC-B048-E15E5DF436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7474652"/>
              </p:ext>
            </p:extLst>
          </p:nvPr>
        </p:nvGraphicFramePr>
        <p:xfrm>
          <a:off x="4325224" y="1714837"/>
          <a:ext cx="6779543" cy="3630671"/>
        </p:xfrm>
        <a:graphic>
          <a:graphicData uri="http://schemas.openxmlformats.org/drawingml/2006/table">
            <a:tbl>
              <a:tblPr/>
              <a:tblGrid>
                <a:gridCol w="5384659">
                  <a:extLst>
                    <a:ext uri="{9D8B030D-6E8A-4147-A177-3AD203B41FA5}">
                      <a16:colId xmlns:a16="http://schemas.microsoft.com/office/drawing/2014/main" val="2773876764"/>
                    </a:ext>
                  </a:extLst>
                </a:gridCol>
                <a:gridCol w="697442">
                  <a:extLst>
                    <a:ext uri="{9D8B030D-6E8A-4147-A177-3AD203B41FA5}">
                      <a16:colId xmlns:a16="http://schemas.microsoft.com/office/drawing/2014/main" val="696831811"/>
                    </a:ext>
                  </a:extLst>
                </a:gridCol>
                <a:gridCol w="697442">
                  <a:extLst>
                    <a:ext uri="{9D8B030D-6E8A-4147-A177-3AD203B41FA5}">
                      <a16:colId xmlns:a16="http://schemas.microsoft.com/office/drawing/2014/main" val="1093325678"/>
                    </a:ext>
                  </a:extLst>
                </a:gridCol>
              </a:tblGrid>
              <a:tr h="330061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Muller Regular" pitchFamily="2" charset="0"/>
                        </a:rPr>
                        <a:t>SISTEMA MOTOR DE GIRO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77635"/>
                  </a:ext>
                </a:extLst>
              </a:tr>
              <a:tr h="330061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Revisión de aceite de motor de giro (250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9434266"/>
                  </a:ext>
                </a:extLst>
              </a:tr>
              <a:tr h="330061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Revisión de mangueras, acoples y tubos de motor de giro (250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9173846"/>
                  </a:ext>
                </a:extLst>
              </a:tr>
              <a:tr h="330061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Revisión del funcionamiento de motor de giro y frenado del mismo (250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4420021"/>
                  </a:ext>
                </a:extLst>
              </a:tr>
              <a:tr h="330061">
                <a:tc>
                  <a:txBody>
                    <a:bodyPr/>
                    <a:lstStyle/>
                    <a:p>
                      <a:pPr algn="l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Cambio de aceite de motor de giro (1000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0756120"/>
                  </a:ext>
                </a:extLst>
              </a:tr>
              <a:tr h="330061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Muller Regular" pitchFamily="2" charset="0"/>
                        </a:rPr>
                        <a:t>SISTEMA DE MANDOS FINALES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02262"/>
                  </a:ext>
                </a:extLst>
              </a:tr>
              <a:tr h="330061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Inspección de zapatas, </a:t>
                      </a:r>
                      <a:r>
                        <a:rPr lang="es-MX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sprocket</a:t>
                      </a:r>
                      <a:r>
                        <a:rPr lang="es-MX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, tensora, carriles y </a:t>
                      </a:r>
                      <a:r>
                        <a:rPr lang="es-MX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tornilleria</a:t>
                      </a:r>
                      <a:r>
                        <a:rPr lang="es-MX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  (250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1726471"/>
                  </a:ext>
                </a:extLst>
              </a:tr>
              <a:tr h="330061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Revisión de motores de traslación, corrija fugas si aplica (250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5019779"/>
                  </a:ext>
                </a:extLst>
              </a:tr>
              <a:tr h="330061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Tensión de cadenas si aplica (250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0972373"/>
                  </a:ext>
                </a:extLst>
              </a:tr>
              <a:tr h="330061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Inpección de nivel de aceite de motores de traslacion, completar si aplica (1000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6978156"/>
                  </a:ext>
                </a:extLst>
              </a:tr>
              <a:tr h="330061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Cambio de aceite de motores de traslación (2000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9399119"/>
                  </a:ext>
                </a:extLst>
              </a:tr>
            </a:tbl>
          </a:graphicData>
        </a:graphic>
      </p:graphicFrame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4B32591F-0631-365C-DA11-311265EB2C03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6" name="Imagen 5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B9372A3A-A7B6-B28E-72E0-DD998F3EC0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D00D4474-347A-975F-359D-0E5837D0B831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EXCAVADORA</a:t>
            </a:r>
          </a:p>
          <a:p>
            <a:r>
              <a:rPr lang="es-CO" dirty="0"/>
              <a:t>Traer de la BD </a:t>
            </a:r>
          </a:p>
        </p:txBody>
      </p:sp>
    </p:spTree>
    <p:extLst>
      <p:ext uri="{BB962C8B-B14F-4D97-AF65-F5344CB8AC3E}">
        <p14:creationId xmlns:p14="http://schemas.microsoft.com/office/powerpoint/2010/main" val="14491818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769E344E-AB7E-72DC-A7F5-FCEFEEB64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538003" y="578386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4193309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376593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3FC2EDB-2FD5-8106-3B1E-ECECE86ADCAA}"/>
              </a:ext>
            </a:extLst>
          </p:cNvPr>
          <p:cNvSpPr txBox="1"/>
          <p:nvPr/>
        </p:nvSpPr>
        <p:spPr>
          <a:xfrm>
            <a:off x="-20589" y="157751"/>
            <a:ext cx="81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PAG21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573B42A-B7BC-3315-8384-041D0B2464C2}"/>
              </a:ext>
            </a:extLst>
          </p:cNvPr>
          <p:cNvSpPr txBox="1"/>
          <p:nvPr/>
        </p:nvSpPr>
        <p:spPr>
          <a:xfrm>
            <a:off x="77638" y="5810089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PAG22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6B57BF00-103D-9C43-7979-E029A3C3C5D4}"/>
              </a:ext>
            </a:extLst>
          </p:cNvPr>
          <p:cNvCxnSpPr>
            <a:stCxn id="7" idx="3"/>
          </p:cNvCxnSpPr>
          <p:nvPr/>
        </p:nvCxnSpPr>
        <p:spPr>
          <a:xfrm flipV="1">
            <a:off x="1170943" y="6005579"/>
            <a:ext cx="412519" cy="127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F7CB7655-569E-9CD4-7EBE-8810C472B42F}"/>
              </a:ext>
            </a:extLst>
          </p:cNvPr>
          <p:cNvSpPr txBox="1"/>
          <p:nvPr/>
        </p:nvSpPr>
        <p:spPr>
          <a:xfrm>
            <a:off x="6354041" y="6013186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PAG20</a:t>
            </a:r>
          </a:p>
        </p:txBody>
      </p: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E2DCAAA3-593D-9621-C52A-AF43E3E9984D}"/>
              </a:ext>
            </a:extLst>
          </p:cNvPr>
          <p:cNvCxnSpPr/>
          <p:nvPr/>
        </p:nvCxnSpPr>
        <p:spPr>
          <a:xfrm flipH="1" flipV="1">
            <a:off x="5675243" y="6133254"/>
            <a:ext cx="732193" cy="323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uadroTexto 51">
            <a:extLst>
              <a:ext uri="{FF2B5EF4-FFF2-40B4-BE49-F238E27FC236}">
                <a16:creationId xmlns:a16="http://schemas.microsoft.com/office/drawing/2014/main" id="{CEA3110B-B36B-8A60-12A8-660B07DCEC5D}"/>
              </a:ext>
            </a:extLst>
          </p:cNvPr>
          <p:cNvSpPr txBox="1"/>
          <p:nvPr/>
        </p:nvSpPr>
        <p:spPr>
          <a:xfrm>
            <a:off x="9877101" y="1570459"/>
            <a:ext cx="1041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SI      N/A</a:t>
            </a: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65F4217D-92CB-5ECA-F6F5-E202FA362E38}"/>
              </a:ext>
            </a:extLst>
          </p:cNvPr>
          <p:cNvSpPr txBox="1"/>
          <p:nvPr/>
        </p:nvSpPr>
        <p:spPr>
          <a:xfrm>
            <a:off x="9639816" y="1359018"/>
            <a:ext cx="1674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b="1" dirty="0">
                <a:latin typeface="Muller Regular" pitchFamily="2" charset="0"/>
              </a:rPr>
              <a:t>Verificado/Realizado</a:t>
            </a: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609703A0-19A3-A6E3-C1C4-3CF4C1AEDF1E}"/>
              </a:ext>
            </a:extLst>
          </p:cNvPr>
          <p:cNvSpPr txBox="1"/>
          <p:nvPr/>
        </p:nvSpPr>
        <p:spPr>
          <a:xfrm>
            <a:off x="5189762" y="1407104"/>
            <a:ext cx="4137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DESCRIPCIÓN DE LAS ACTIVIDADES PREVENTIVAS</a:t>
            </a:r>
          </a:p>
        </p:txBody>
      </p:sp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B2BD4A89-7FC5-8D0F-07D6-503B2BABA9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1774660"/>
              </p:ext>
            </p:extLst>
          </p:nvPr>
        </p:nvGraphicFramePr>
        <p:xfrm>
          <a:off x="4361591" y="1959388"/>
          <a:ext cx="6803436" cy="3238080"/>
        </p:xfrm>
        <a:graphic>
          <a:graphicData uri="http://schemas.openxmlformats.org/drawingml/2006/table">
            <a:tbl>
              <a:tblPr/>
              <a:tblGrid>
                <a:gridCol w="5403636">
                  <a:extLst>
                    <a:ext uri="{9D8B030D-6E8A-4147-A177-3AD203B41FA5}">
                      <a16:colId xmlns:a16="http://schemas.microsoft.com/office/drawing/2014/main" val="79946756"/>
                    </a:ext>
                  </a:extLst>
                </a:gridCol>
                <a:gridCol w="699900">
                  <a:extLst>
                    <a:ext uri="{9D8B030D-6E8A-4147-A177-3AD203B41FA5}">
                      <a16:colId xmlns:a16="http://schemas.microsoft.com/office/drawing/2014/main" val="918497125"/>
                    </a:ext>
                  </a:extLst>
                </a:gridCol>
                <a:gridCol w="699900">
                  <a:extLst>
                    <a:ext uri="{9D8B030D-6E8A-4147-A177-3AD203B41FA5}">
                      <a16:colId xmlns:a16="http://schemas.microsoft.com/office/drawing/2014/main" val="512046952"/>
                    </a:ext>
                  </a:extLst>
                </a:gridCol>
              </a:tblGrid>
              <a:tr h="323808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Muller Regular" pitchFamily="2" charset="0"/>
                        </a:rPr>
                        <a:t>SISTEMA ELECTRICO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0838297"/>
                  </a:ext>
                </a:extLst>
              </a:tr>
              <a:tr h="323808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Revisión de cables de bateria y terminales (250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3483625"/>
                  </a:ext>
                </a:extLst>
              </a:tr>
              <a:tr h="323808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Comprobación funcionamiento del limpiaparabrisas  (250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5087339"/>
                  </a:ext>
                </a:extLst>
              </a:tr>
              <a:tr h="323808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Comprobación de funcionamiento de  indicadores del tablero (250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6005402"/>
                  </a:ext>
                </a:extLst>
              </a:tr>
              <a:tr h="323808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Comprobación de luces de trabajo y luz estroboscópica (250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1549136"/>
                  </a:ext>
                </a:extLst>
              </a:tr>
              <a:tr h="323808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Comprobacion de funcionamiento de monitor y camara de retroceso (250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0824775"/>
                  </a:ext>
                </a:extLst>
              </a:tr>
              <a:tr h="323808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Comprobación del funcionamiento de alarma de retroceso (250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2471547"/>
                  </a:ext>
                </a:extLst>
              </a:tr>
              <a:tr h="323808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  Comprobacion de funcionamiento del pito (250 H)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3336184"/>
                  </a:ext>
                </a:extLst>
              </a:tr>
              <a:tr h="323808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Verificación del estado de fusibles, reemplazar los dañados (250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1783304"/>
                  </a:ext>
                </a:extLst>
              </a:tr>
              <a:tr h="323808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Verificación estado debaterias con tester (1000 H)</a:t>
                      </a:r>
                    </a:p>
                  </a:txBody>
                  <a:tcPr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2082348"/>
                  </a:ext>
                </a:extLst>
              </a:tr>
            </a:tbl>
          </a:graphicData>
        </a:graphic>
      </p:graphicFrame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C4F41BBD-2BF7-7AA2-1569-73F439E03BD4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14" name="Imagen 13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A1BDB848-7BEE-79B3-B289-C3A039E3E7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0679C441-4968-F6E8-FBCB-43A56E612922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EXCAVADORA</a:t>
            </a:r>
          </a:p>
          <a:p>
            <a:r>
              <a:rPr lang="es-CO" dirty="0"/>
              <a:t>Traer de la BD </a:t>
            </a:r>
          </a:p>
        </p:txBody>
      </p:sp>
    </p:spTree>
    <p:extLst>
      <p:ext uri="{BB962C8B-B14F-4D97-AF65-F5344CB8AC3E}">
        <p14:creationId xmlns:p14="http://schemas.microsoft.com/office/powerpoint/2010/main" val="2335445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n 21">
            <a:extLst>
              <a:ext uri="{FF2B5EF4-FFF2-40B4-BE49-F238E27FC236}">
                <a16:creationId xmlns:a16="http://schemas.microsoft.com/office/drawing/2014/main" id="{8DF7D002-209D-84B6-7473-8884F03086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436336" y="6153194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IMPRIMIR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4193309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376593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A5139A7C-D904-9DDF-ED0C-2D870E3A811C}"/>
              </a:ext>
            </a:extLst>
          </p:cNvPr>
          <p:cNvSpPr txBox="1"/>
          <p:nvPr/>
        </p:nvSpPr>
        <p:spPr>
          <a:xfrm>
            <a:off x="-21256" y="102333"/>
            <a:ext cx="88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PAG22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1FA7624-B882-65B3-1B03-BA7AD924D4D2}"/>
              </a:ext>
            </a:extLst>
          </p:cNvPr>
          <p:cNvSpPr txBox="1"/>
          <p:nvPr/>
        </p:nvSpPr>
        <p:spPr>
          <a:xfrm>
            <a:off x="407980" y="4651537"/>
            <a:ext cx="1649420" cy="9541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1400" dirty="0"/>
              <a:t>Cargar información en un Excel  y Posteriormente ir a home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15AE9959-2EF9-AD53-4AE1-BBE9FEF0F01F}"/>
              </a:ext>
            </a:extLst>
          </p:cNvPr>
          <p:cNvSpPr txBox="1"/>
          <p:nvPr/>
        </p:nvSpPr>
        <p:spPr>
          <a:xfrm>
            <a:off x="6334156" y="6020568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PAG21</a:t>
            </a:r>
          </a:p>
        </p:txBody>
      </p: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5C288C12-94E1-BBB4-7A77-4D89116A73A7}"/>
              </a:ext>
            </a:extLst>
          </p:cNvPr>
          <p:cNvCxnSpPr>
            <a:cxnSpLocks/>
          </p:cNvCxnSpPr>
          <p:nvPr/>
        </p:nvCxnSpPr>
        <p:spPr>
          <a:xfrm>
            <a:off x="1788973" y="5605644"/>
            <a:ext cx="268427" cy="1133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F4B91865-ED88-17DE-BEAC-AEF284F125FE}"/>
              </a:ext>
            </a:extLst>
          </p:cNvPr>
          <p:cNvCxnSpPr/>
          <p:nvPr/>
        </p:nvCxnSpPr>
        <p:spPr>
          <a:xfrm flipH="1" flipV="1">
            <a:off x="5754757" y="6153194"/>
            <a:ext cx="579399" cy="513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Tabla 17">
            <a:extLst>
              <a:ext uri="{FF2B5EF4-FFF2-40B4-BE49-F238E27FC236}">
                <a16:creationId xmlns:a16="http://schemas.microsoft.com/office/drawing/2014/main" id="{9D9E3809-AB70-0F28-4FC2-49FC34B06E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4853174"/>
              </p:ext>
            </p:extLst>
          </p:nvPr>
        </p:nvGraphicFramePr>
        <p:xfrm>
          <a:off x="4299601" y="1226395"/>
          <a:ext cx="6637810" cy="4207628"/>
        </p:xfrm>
        <a:graphic>
          <a:graphicData uri="http://schemas.openxmlformats.org/drawingml/2006/table">
            <a:tbl>
              <a:tblPr/>
              <a:tblGrid>
                <a:gridCol w="2540601">
                  <a:extLst>
                    <a:ext uri="{9D8B030D-6E8A-4147-A177-3AD203B41FA5}">
                      <a16:colId xmlns:a16="http://schemas.microsoft.com/office/drawing/2014/main" val="4152852885"/>
                    </a:ext>
                  </a:extLst>
                </a:gridCol>
                <a:gridCol w="1033910">
                  <a:extLst>
                    <a:ext uri="{9D8B030D-6E8A-4147-A177-3AD203B41FA5}">
                      <a16:colId xmlns:a16="http://schemas.microsoft.com/office/drawing/2014/main" val="2633657832"/>
                    </a:ext>
                  </a:extLst>
                </a:gridCol>
                <a:gridCol w="1521380">
                  <a:extLst>
                    <a:ext uri="{9D8B030D-6E8A-4147-A177-3AD203B41FA5}">
                      <a16:colId xmlns:a16="http://schemas.microsoft.com/office/drawing/2014/main" val="4210728919"/>
                    </a:ext>
                  </a:extLst>
                </a:gridCol>
                <a:gridCol w="1541919">
                  <a:extLst>
                    <a:ext uri="{9D8B030D-6E8A-4147-A177-3AD203B41FA5}">
                      <a16:colId xmlns:a16="http://schemas.microsoft.com/office/drawing/2014/main" val="3860139088"/>
                    </a:ext>
                  </a:extLst>
                </a:gridCol>
              </a:tblGrid>
              <a:tr h="145391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s-CO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Muller Regular" pitchFamily="2" charset="0"/>
                        </a:rPr>
                        <a:t>INSUMOS UTILIZADOS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113804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Tipo de aceite 1: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Lista Desplegable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7778803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Tipo de aceite 2: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CO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uller Regular" pitchFamily="2" charset="0"/>
                          <a:ea typeface="+mn-ea"/>
                          <a:cs typeface="+mn-cs"/>
                        </a:rPr>
                        <a:t> Lista Desplegable</a:t>
                      </a:r>
                      <a:endParaRPr kumimoji="0" lang="es-CO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uller Regular" pitchFamily="2" charset="0"/>
                        <a:ea typeface="+mn-ea"/>
                        <a:cs typeface="+mn-cs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7839405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Tipo de aceite 3: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CO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uller Regular" pitchFamily="2" charset="0"/>
                          <a:ea typeface="+mn-ea"/>
                          <a:cs typeface="+mn-cs"/>
                        </a:rPr>
                        <a:t> Lista Desplegable</a:t>
                      </a:r>
                      <a:endParaRPr kumimoji="0" lang="es-CO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uller Regular" pitchFamily="2" charset="0"/>
                        <a:ea typeface="+mn-ea"/>
                        <a:cs typeface="+mn-cs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CO" sz="7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2375209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de aceite de motor: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CO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uller Regular" pitchFamily="2" charset="0"/>
                          <a:ea typeface="+mn-ea"/>
                          <a:cs typeface="+mn-cs"/>
                        </a:rPr>
                        <a:t> Lista Desplegable</a:t>
                      </a:r>
                      <a:endParaRPr kumimoji="0" lang="es-CO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uller Regular" pitchFamily="2" charset="0"/>
                        <a:ea typeface="+mn-ea"/>
                        <a:cs typeface="+mn-cs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5773114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de combustible primario: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CO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uller Regular" pitchFamily="2" charset="0"/>
                          <a:ea typeface="+mn-ea"/>
                          <a:cs typeface="+mn-cs"/>
                        </a:rPr>
                        <a:t> Lista Desplegable</a:t>
                      </a:r>
                      <a:endParaRPr kumimoji="0" lang="es-CO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uller Regular" pitchFamily="2" charset="0"/>
                        <a:ea typeface="+mn-ea"/>
                        <a:cs typeface="+mn-cs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3179994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de combustible secundario: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CO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uller Regular" pitchFamily="2" charset="0"/>
                          <a:ea typeface="+mn-ea"/>
                          <a:cs typeface="+mn-cs"/>
                        </a:rPr>
                        <a:t> Lista Desplegable</a:t>
                      </a:r>
                      <a:endParaRPr kumimoji="0" lang="es-CO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uller Regular" pitchFamily="2" charset="0"/>
                        <a:ea typeface="+mn-ea"/>
                        <a:cs typeface="+mn-cs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7375508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de servo transmisión: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CO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uller Regular" pitchFamily="2" charset="0"/>
                          <a:ea typeface="+mn-ea"/>
                          <a:cs typeface="+mn-cs"/>
                        </a:rPr>
                        <a:t> Lista Desplegable</a:t>
                      </a:r>
                      <a:endParaRPr kumimoji="0" lang="es-CO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uller Regular" pitchFamily="2" charset="0"/>
                        <a:ea typeface="+mn-ea"/>
                        <a:cs typeface="+mn-cs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3522922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hidráulico primario: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CO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uller Regular" pitchFamily="2" charset="0"/>
                          <a:ea typeface="+mn-ea"/>
                          <a:cs typeface="+mn-cs"/>
                        </a:rPr>
                        <a:t> Lista Desplegable</a:t>
                      </a:r>
                      <a:endParaRPr kumimoji="0" lang="es-CO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uller Regular" pitchFamily="2" charset="0"/>
                        <a:ea typeface="+mn-ea"/>
                        <a:cs typeface="+mn-cs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4693296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hidráulico secundario: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CO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uller Regular" pitchFamily="2" charset="0"/>
                          <a:ea typeface="+mn-ea"/>
                          <a:cs typeface="+mn-cs"/>
                        </a:rPr>
                        <a:t> Lista Desplegable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7496458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de cabina del A/C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0" lang="es-CO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uller Regular" pitchFamily="2" charset="0"/>
                          <a:ea typeface="+mn-ea"/>
                          <a:cs typeface="+mn-cs"/>
                        </a:rPr>
                        <a:t>Lista Desplegable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1787376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Prefiltro de aire: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0" lang="es-CO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uller Regular" pitchFamily="2" charset="0"/>
                          <a:ea typeface="+mn-ea"/>
                          <a:cs typeface="+mn-cs"/>
                        </a:rPr>
                        <a:t>Lista Desplegable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3624805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Desincrustante: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0" lang="es-CO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uller Regular" pitchFamily="2" charset="0"/>
                          <a:ea typeface="+mn-ea"/>
                          <a:cs typeface="+mn-cs"/>
                        </a:rPr>
                        <a:t>Lista Desplegable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1812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Repuestos: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08142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Otros: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 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458075"/>
                  </a:ext>
                </a:extLst>
              </a:tr>
              <a:tr h="209540">
                <a:tc gridSpan="4">
                  <a:txBody>
                    <a:bodyPr/>
                    <a:lstStyle/>
                    <a:p>
                      <a:pPr algn="l" fontAlgn="t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   Observaciones:</a:t>
                      </a:r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4675473"/>
                  </a:ext>
                </a:extLst>
              </a:tr>
              <a:tr h="209540">
                <a:tc gridSpan="4">
                  <a:txBody>
                    <a:bodyPr/>
                    <a:lstStyle/>
                    <a:p>
                      <a:pPr algn="ctr" fontAlgn="t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6792507"/>
                  </a:ext>
                </a:extLst>
              </a:tr>
              <a:tr h="209540">
                <a:tc gridSpan="4">
                  <a:txBody>
                    <a:bodyPr/>
                    <a:lstStyle/>
                    <a:p>
                      <a:pPr algn="ctr" fontAlgn="t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9458457"/>
                  </a:ext>
                </a:extLst>
              </a:tr>
              <a:tr h="209540">
                <a:tc gridSpan="4">
                  <a:txBody>
                    <a:bodyPr/>
                    <a:lstStyle/>
                    <a:p>
                      <a:pPr algn="ctr" fontAlgn="t"/>
                      <a:r>
                        <a:rPr lang="es-CO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16334"/>
                  </a:ext>
                </a:extLst>
              </a:tr>
              <a:tr h="209540">
                <a:tc>
                  <a:txBody>
                    <a:bodyPr/>
                    <a:lstStyle/>
                    <a:p>
                      <a:pPr algn="l" fontAlgn="t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   </a:t>
                      </a:r>
                    </a:p>
                    <a:p>
                      <a:pPr algn="l" fontAlgn="t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FIRMA DEL TECNICO RESPONSABLE:</a:t>
                      </a:r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endParaRPr lang="es-CO" dirty="0"/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4411365"/>
                  </a:ext>
                </a:extLst>
              </a:tr>
            </a:tbl>
          </a:graphicData>
        </a:graphic>
      </p:graphicFrame>
      <p:sp>
        <p:nvSpPr>
          <p:cNvPr id="4" name="CuadroTexto 3">
            <a:extLst>
              <a:ext uri="{FF2B5EF4-FFF2-40B4-BE49-F238E27FC236}">
                <a16:creationId xmlns:a16="http://schemas.microsoft.com/office/drawing/2014/main" id="{181B043D-FD07-C8AF-F662-057EA48A5ACF}"/>
              </a:ext>
            </a:extLst>
          </p:cNvPr>
          <p:cNvSpPr txBox="1"/>
          <p:nvPr/>
        </p:nvSpPr>
        <p:spPr>
          <a:xfrm>
            <a:off x="11074400" y="4214143"/>
            <a:ext cx="1091695" cy="11695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1400" dirty="0"/>
              <a:t>Debe tener la opción para que el técnico firme</a:t>
            </a:r>
          </a:p>
        </p:txBody>
      </p:sp>
      <p:cxnSp>
        <p:nvCxnSpPr>
          <p:cNvPr id="36" name="Conector recto de flecha 35">
            <a:extLst>
              <a:ext uri="{FF2B5EF4-FFF2-40B4-BE49-F238E27FC236}">
                <a16:creationId xmlns:a16="http://schemas.microsoft.com/office/drawing/2014/main" id="{3E3DCE96-CC84-17B9-A529-3C5749415FBE}"/>
              </a:ext>
            </a:extLst>
          </p:cNvPr>
          <p:cNvCxnSpPr/>
          <p:nvPr/>
        </p:nvCxnSpPr>
        <p:spPr>
          <a:xfrm flipH="1">
            <a:off x="10206182" y="4978400"/>
            <a:ext cx="868218" cy="2678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uadroTexto 37">
            <a:extLst>
              <a:ext uri="{FF2B5EF4-FFF2-40B4-BE49-F238E27FC236}">
                <a16:creationId xmlns:a16="http://schemas.microsoft.com/office/drawing/2014/main" id="{015E1355-4318-DAD0-345A-D1D6E99CF949}"/>
              </a:ext>
            </a:extLst>
          </p:cNvPr>
          <p:cNvSpPr txBox="1"/>
          <p:nvPr/>
        </p:nvSpPr>
        <p:spPr>
          <a:xfrm>
            <a:off x="5237018" y="682509"/>
            <a:ext cx="47162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INSUMOS UTILIZADOS EN LAS ACTIVIDADES PREVENTIVAS</a:t>
            </a: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6DF44C01-AAEC-F9FA-7B5A-68CBBA475C72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6" name="Imagen 5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F0AA2365-31F6-6C56-8CC1-1AB85DB68D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22197C97-486F-1FB9-B2BC-0A4A6569DCA5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EXCAVADORA</a:t>
            </a:r>
          </a:p>
          <a:p>
            <a:r>
              <a:rPr lang="es-CO" dirty="0"/>
              <a:t>Traer de la BD </a:t>
            </a:r>
          </a:p>
        </p:txBody>
      </p:sp>
    </p:spTree>
    <p:extLst>
      <p:ext uri="{BB962C8B-B14F-4D97-AF65-F5344CB8AC3E}">
        <p14:creationId xmlns:p14="http://schemas.microsoft.com/office/powerpoint/2010/main" val="27216307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769E344E-AB7E-72DC-A7F5-FCEFEEB64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538003" y="578386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16131F5-CF92-06CA-B85F-A81045228EC8}"/>
              </a:ext>
            </a:extLst>
          </p:cNvPr>
          <p:cNvSpPr txBox="1"/>
          <p:nvPr/>
        </p:nvSpPr>
        <p:spPr>
          <a:xfrm>
            <a:off x="1831397" y="3160841"/>
            <a:ext cx="1685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4193309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376593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FBDB59E7-EAE2-16B3-63C1-DE5F4921820C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CARGADOR</a:t>
            </a:r>
          </a:p>
          <a:p>
            <a:r>
              <a:rPr lang="es-CO" dirty="0"/>
              <a:t>Traer de la BD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3FC2EDB-2FD5-8106-3B1E-ECECE86ADCAA}"/>
              </a:ext>
            </a:extLst>
          </p:cNvPr>
          <p:cNvSpPr txBox="1"/>
          <p:nvPr/>
        </p:nvSpPr>
        <p:spPr>
          <a:xfrm>
            <a:off x="-55418" y="76591"/>
            <a:ext cx="81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PAG23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573B42A-B7BC-3315-8384-041D0B2464C2}"/>
              </a:ext>
            </a:extLst>
          </p:cNvPr>
          <p:cNvSpPr txBox="1"/>
          <p:nvPr/>
        </p:nvSpPr>
        <p:spPr>
          <a:xfrm>
            <a:off x="77638" y="5810089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PAG24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6B57BF00-103D-9C43-7979-E029A3C3C5D4}"/>
              </a:ext>
            </a:extLst>
          </p:cNvPr>
          <p:cNvCxnSpPr>
            <a:stCxn id="7" idx="3"/>
          </p:cNvCxnSpPr>
          <p:nvPr/>
        </p:nvCxnSpPr>
        <p:spPr>
          <a:xfrm flipV="1">
            <a:off x="1170943" y="6005579"/>
            <a:ext cx="412519" cy="127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F7CB7655-569E-9CD4-7EBE-8810C472B42F}"/>
              </a:ext>
            </a:extLst>
          </p:cNvPr>
          <p:cNvSpPr txBox="1"/>
          <p:nvPr/>
        </p:nvSpPr>
        <p:spPr>
          <a:xfrm>
            <a:off x="6354041" y="6013186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PAG15</a:t>
            </a:r>
          </a:p>
        </p:txBody>
      </p: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E2DCAAA3-593D-9621-C52A-AF43E3E9984D}"/>
              </a:ext>
            </a:extLst>
          </p:cNvPr>
          <p:cNvCxnSpPr/>
          <p:nvPr/>
        </p:nvCxnSpPr>
        <p:spPr>
          <a:xfrm flipH="1" flipV="1">
            <a:off x="5675243" y="6133254"/>
            <a:ext cx="732193" cy="323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CuadroTexto 53">
            <a:extLst>
              <a:ext uri="{FF2B5EF4-FFF2-40B4-BE49-F238E27FC236}">
                <a16:creationId xmlns:a16="http://schemas.microsoft.com/office/drawing/2014/main" id="{609703A0-19A3-A6E3-C1C4-3CF4C1AEDF1E}"/>
              </a:ext>
            </a:extLst>
          </p:cNvPr>
          <p:cNvSpPr txBox="1"/>
          <p:nvPr/>
        </p:nvSpPr>
        <p:spPr>
          <a:xfrm>
            <a:off x="5815349" y="682509"/>
            <a:ext cx="41378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DESCRIPCIÓN DE LAS ACTIVIDADES CORRECTIVAS</a:t>
            </a:r>
          </a:p>
        </p:txBody>
      </p:sp>
      <p:graphicFrame>
        <p:nvGraphicFramePr>
          <p:cNvPr id="19" name="Tabla 18">
            <a:extLst>
              <a:ext uri="{FF2B5EF4-FFF2-40B4-BE49-F238E27FC236}">
                <a16:creationId xmlns:a16="http://schemas.microsoft.com/office/drawing/2014/main" id="{D309F67B-E8B3-2DC9-F9B9-EC9F3CBC30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1494610"/>
              </p:ext>
            </p:extLst>
          </p:nvPr>
        </p:nvGraphicFramePr>
        <p:xfrm>
          <a:off x="4465251" y="1137684"/>
          <a:ext cx="7101274" cy="4393467"/>
        </p:xfrm>
        <a:graphic>
          <a:graphicData uri="http://schemas.openxmlformats.org/drawingml/2006/table">
            <a:tbl>
              <a:tblPr/>
              <a:tblGrid>
                <a:gridCol w="2963383">
                  <a:extLst>
                    <a:ext uri="{9D8B030D-6E8A-4147-A177-3AD203B41FA5}">
                      <a16:colId xmlns:a16="http://schemas.microsoft.com/office/drawing/2014/main" val="3338237475"/>
                    </a:ext>
                  </a:extLst>
                </a:gridCol>
                <a:gridCol w="1043709">
                  <a:extLst>
                    <a:ext uri="{9D8B030D-6E8A-4147-A177-3AD203B41FA5}">
                      <a16:colId xmlns:a16="http://schemas.microsoft.com/office/drawing/2014/main" val="776298871"/>
                    </a:ext>
                  </a:extLst>
                </a:gridCol>
                <a:gridCol w="3094182">
                  <a:extLst>
                    <a:ext uri="{9D8B030D-6E8A-4147-A177-3AD203B41FA5}">
                      <a16:colId xmlns:a16="http://schemas.microsoft.com/office/drawing/2014/main" val="307006487"/>
                    </a:ext>
                  </a:extLst>
                </a:gridCol>
              </a:tblGrid>
              <a:tr h="31698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Muller Regular" pitchFamily="2" charset="0"/>
                        </a:rPr>
                        <a:t>DESCRIPCION DE LA TAREA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Muller Regular" pitchFamily="2" charset="0"/>
                        </a:rPr>
                        <a:t>PRESENTO FALLA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Muller Regular" pitchFamily="2" charset="0"/>
                        </a:rPr>
                        <a:t>OBSERVACIONES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6606813"/>
                  </a:ext>
                </a:extLst>
              </a:tr>
              <a:tr h="201718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SISTEMA DE ALIMENTACION DE COMBUSTIBLE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0189856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3511294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1944053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0923125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7193669"/>
                  </a:ext>
                </a:extLst>
              </a:tr>
              <a:tr h="201718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SISTEMA DE ADMISION DE AIRE, TURBO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  <a:p>
                      <a:pPr algn="l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6908946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7317328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5505288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1025432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5142840"/>
                  </a:ext>
                </a:extLst>
              </a:tr>
              <a:tr h="201718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MOTOR Y/O COMPONENTES DE MOTOR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4412303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4782990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5444934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1783259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5591835"/>
                  </a:ext>
                </a:extLst>
              </a:tr>
              <a:tr h="201718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SISTEMA DE ENFRIAMIENTO, RADIADORES, MAGUERAS DE REFRIGERACION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5516022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9136199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5699465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3399290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4547143"/>
                  </a:ext>
                </a:extLst>
              </a:tr>
            </a:tbl>
          </a:graphicData>
        </a:graphic>
      </p:graphicFrame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AEE47515-6720-DCF6-C4B5-8DB750F66601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6" name="Imagen 5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208998E5-64B3-761E-8702-C3C0508FF9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5488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769E344E-AB7E-72DC-A7F5-FCEFEEB64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802" y="0"/>
            <a:ext cx="12214802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538003" y="578386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4193309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376593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3FC2EDB-2FD5-8106-3B1E-ECECE86ADCAA}"/>
              </a:ext>
            </a:extLst>
          </p:cNvPr>
          <p:cNvSpPr txBox="1"/>
          <p:nvPr/>
        </p:nvSpPr>
        <p:spPr>
          <a:xfrm>
            <a:off x="-20589" y="150420"/>
            <a:ext cx="81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PAG24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573B42A-B7BC-3315-8384-041D0B2464C2}"/>
              </a:ext>
            </a:extLst>
          </p:cNvPr>
          <p:cNvSpPr txBox="1"/>
          <p:nvPr/>
        </p:nvSpPr>
        <p:spPr>
          <a:xfrm>
            <a:off x="77638" y="5810089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PAG25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6B57BF00-103D-9C43-7979-E029A3C3C5D4}"/>
              </a:ext>
            </a:extLst>
          </p:cNvPr>
          <p:cNvCxnSpPr>
            <a:stCxn id="7" idx="3"/>
          </p:cNvCxnSpPr>
          <p:nvPr/>
        </p:nvCxnSpPr>
        <p:spPr>
          <a:xfrm flipV="1">
            <a:off x="1170943" y="6005579"/>
            <a:ext cx="412519" cy="127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F7CB7655-569E-9CD4-7EBE-8810C472B42F}"/>
              </a:ext>
            </a:extLst>
          </p:cNvPr>
          <p:cNvSpPr txBox="1"/>
          <p:nvPr/>
        </p:nvSpPr>
        <p:spPr>
          <a:xfrm>
            <a:off x="6354041" y="6013186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PAG23</a:t>
            </a:r>
          </a:p>
        </p:txBody>
      </p: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E2DCAAA3-593D-9621-C52A-AF43E3E9984D}"/>
              </a:ext>
            </a:extLst>
          </p:cNvPr>
          <p:cNvCxnSpPr/>
          <p:nvPr/>
        </p:nvCxnSpPr>
        <p:spPr>
          <a:xfrm flipH="1" flipV="1">
            <a:off x="5675243" y="6133254"/>
            <a:ext cx="732193" cy="323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" name="Tabla 21">
            <a:extLst>
              <a:ext uri="{FF2B5EF4-FFF2-40B4-BE49-F238E27FC236}">
                <a16:creationId xmlns:a16="http://schemas.microsoft.com/office/drawing/2014/main" id="{F3279635-710B-C2C5-B876-135DE460D0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7624317"/>
              </p:ext>
            </p:extLst>
          </p:nvPr>
        </p:nvGraphicFramePr>
        <p:xfrm>
          <a:off x="4465251" y="1133577"/>
          <a:ext cx="7100074" cy="4388698"/>
        </p:xfrm>
        <a:graphic>
          <a:graphicData uri="http://schemas.openxmlformats.org/drawingml/2006/table">
            <a:tbl>
              <a:tblPr/>
              <a:tblGrid>
                <a:gridCol w="2954146">
                  <a:extLst>
                    <a:ext uri="{9D8B030D-6E8A-4147-A177-3AD203B41FA5}">
                      <a16:colId xmlns:a16="http://schemas.microsoft.com/office/drawing/2014/main" val="1857869256"/>
                    </a:ext>
                  </a:extLst>
                </a:gridCol>
                <a:gridCol w="1062182">
                  <a:extLst>
                    <a:ext uri="{9D8B030D-6E8A-4147-A177-3AD203B41FA5}">
                      <a16:colId xmlns:a16="http://schemas.microsoft.com/office/drawing/2014/main" val="784597981"/>
                    </a:ext>
                  </a:extLst>
                </a:gridCol>
                <a:gridCol w="3083746">
                  <a:extLst>
                    <a:ext uri="{9D8B030D-6E8A-4147-A177-3AD203B41FA5}">
                      <a16:colId xmlns:a16="http://schemas.microsoft.com/office/drawing/2014/main" val="3576589954"/>
                    </a:ext>
                  </a:extLst>
                </a:gridCol>
              </a:tblGrid>
              <a:tr h="3149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Muller Regular" pitchFamily="2" charset="0"/>
                        </a:rPr>
                        <a:t>DESCRIPCION DE LA TAREA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Muller Regular" pitchFamily="2" charset="0"/>
                        </a:rPr>
                        <a:t>PRESENTO FALLA</a:t>
                      </a:r>
                    </a:p>
                  </a:txBody>
                  <a:tcPr marL="5763" marR="5763" marT="5763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Muller Regular" pitchFamily="2" charset="0"/>
                        </a:rPr>
                        <a:t>OBSERVACIONES</a:t>
                      </a:r>
                    </a:p>
                  </a:txBody>
                  <a:tcPr marL="5763" marR="5763" marT="5763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9936751"/>
                  </a:ext>
                </a:extLst>
              </a:tr>
              <a:tr h="200414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SISTEMA HIDRAULICO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0899075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0428315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3114533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2220999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8480084"/>
                  </a:ext>
                </a:extLst>
              </a:tr>
              <a:tr h="200414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SISTEMA DE LEVANTE Y VOLTEO 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5646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7400149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1300011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3150181"/>
                  </a:ext>
                </a:extLst>
              </a:tr>
              <a:tr h="265897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2919416"/>
                  </a:ext>
                </a:extLst>
              </a:tr>
              <a:tr h="200414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SERVO-TRANSMISIÓN, EJES Y MANDOS FINALES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4555799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0351147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3003456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3676745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0767085"/>
                  </a:ext>
                </a:extLst>
              </a:tr>
              <a:tr h="200414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FRENOS, FRENO DE PARQUEO, LLANTAS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917486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3477286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5878952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9623274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946642"/>
                  </a:ext>
                </a:extLst>
              </a:tr>
            </a:tbl>
          </a:graphicData>
        </a:graphic>
      </p:graphicFrame>
      <p:sp>
        <p:nvSpPr>
          <p:cNvPr id="23" name="CuadroTexto 22">
            <a:extLst>
              <a:ext uri="{FF2B5EF4-FFF2-40B4-BE49-F238E27FC236}">
                <a16:creationId xmlns:a16="http://schemas.microsoft.com/office/drawing/2014/main" id="{B329DE3F-0734-E305-6A5E-E704E4EE533B}"/>
              </a:ext>
            </a:extLst>
          </p:cNvPr>
          <p:cNvSpPr txBox="1"/>
          <p:nvPr/>
        </p:nvSpPr>
        <p:spPr>
          <a:xfrm>
            <a:off x="5815349" y="682509"/>
            <a:ext cx="41378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DESCRIPCIÓN DE LAS ACTIVIDADES CORRECTIVAS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67BF53C4-925D-0509-C28C-E1798BE59179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6" name="Imagen 5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1B2D725D-3A81-4F04-644C-9B48EF1C1B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8E3D8932-6CFC-0F5B-DAAA-FB6CD650FF89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CARGADOR</a:t>
            </a:r>
          </a:p>
          <a:p>
            <a:r>
              <a:rPr lang="es-CO" dirty="0"/>
              <a:t>Traer de la BD</a:t>
            </a:r>
          </a:p>
        </p:txBody>
      </p:sp>
    </p:spTree>
    <p:extLst>
      <p:ext uri="{BB962C8B-B14F-4D97-AF65-F5344CB8AC3E}">
        <p14:creationId xmlns:p14="http://schemas.microsoft.com/office/powerpoint/2010/main" val="23855251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769E344E-AB7E-72DC-A7F5-FCEFEEB64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538003" y="578386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4193309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376593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3FC2EDB-2FD5-8106-3B1E-ECECE86ADCAA}"/>
              </a:ext>
            </a:extLst>
          </p:cNvPr>
          <p:cNvSpPr txBox="1"/>
          <p:nvPr/>
        </p:nvSpPr>
        <p:spPr>
          <a:xfrm>
            <a:off x="-20589" y="150420"/>
            <a:ext cx="81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PAG25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573B42A-B7BC-3315-8384-041D0B2464C2}"/>
              </a:ext>
            </a:extLst>
          </p:cNvPr>
          <p:cNvSpPr txBox="1"/>
          <p:nvPr/>
        </p:nvSpPr>
        <p:spPr>
          <a:xfrm>
            <a:off x="77638" y="5810089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PAG26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6B57BF00-103D-9C43-7979-E029A3C3C5D4}"/>
              </a:ext>
            </a:extLst>
          </p:cNvPr>
          <p:cNvCxnSpPr>
            <a:stCxn id="7" idx="3"/>
          </p:cNvCxnSpPr>
          <p:nvPr/>
        </p:nvCxnSpPr>
        <p:spPr>
          <a:xfrm flipV="1">
            <a:off x="1170943" y="6005579"/>
            <a:ext cx="412519" cy="127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F7CB7655-569E-9CD4-7EBE-8810C472B42F}"/>
              </a:ext>
            </a:extLst>
          </p:cNvPr>
          <p:cNvSpPr txBox="1"/>
          <p:nvPr/>
        </p:nvSpPr>
        <p:spPr>
          <a:xfrm>
            <a:off x="6354041" y="6013186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PAG24</a:t>
            </a:r>
          </a:p>
        </p:txBody>
      </p: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E2DCAAA3-593D-9621-C52A-AF43E3E9984D}"/>
              </a:ext>
            </a:extLst>
          </p:cNvPr>
          <p:cNvCxnSpPr/>
          <p:nvPr/>
        </p:nvCxnSpPr>
        <p:spPr>
          <a:xfrm flipH="1" flipV="1">
            <a:off x="5675243" y="6133254"/>
            <a:ext cx="732193" cy="323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Tabla 16">
            <a:extLst>
              <a:ext uri="{FF2B5EF4-FFF2-40B4-BE49-F238E27FC236}">
                <a16:creationId xmlns:a16="http://schemas.microsoft.com/office/drawing/2014/main" id="{A3383579-9DB7-33E1-A26B-6A1D7EE591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5058437"/>
              </p:ext>
            </p:extLst>
          </p:nvPr>
        </p:nvGraphicFramePr>
        <p:xfrm>
          <a:off x="4465251" y="1133577"/>
          <a:ext cx="7061731" cy="4410741"/>
        </p:xfrm>
        <a:graphic>
          <a:graphicData uri="http://schemas.openxmlformats.org/drawingml/2006/table">
            <a:tbl>
              <a:tblPr/>
              <a:tblGrid>
                <a:gridCol w="2929635">
                  <a:extLst>
                    <a:ext uri="{9D8B030D-6E8A-4147-A177-3AD203B41FA5}">
                      <a16:colId xmlns:a16="http://schemas.microsoft.com/office/drawing/2014/main" val="3991457253"/>
                    </a:ext>
                  </a:extLst>
                </a:gridCol>
                <a:gridCol w="1060474">
                  <a:extLst>
                    <a:ext uri="{9D8B030D-6E8A-4147-A177-3AD203B41FA5}">
                      <a16:colId xmlns:a16="http://schemas.microsoft.com/office/drawing/2014/main" val="2462226557"/>
                    </a:ext>
                  </a:extLst>
                </a:gridCol>
                <a:gridCol w="3071622">
                  <a:extLst>
                    <a:ext uri="{9D8B030D-6E8A-4147-A177-3AD203B41FA5}">
                      <a16:colId xmlns:a16="http://schemas.microsoft.com/office/drawing/2014/main" val="421189738"/>
                    </a:ext>
                  </a:extLst>
                </a:gridCol>
              </a:tblGrid>
              <a:tr h="319706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Muller Regular" pitchFamily="2" charset="0"/>
                        </a:rPr>
                        <a:t>DESCRIPCION DE LA TAREA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>
                          <a:solidFill>
                            <a:srgbClr val="FFFFFF"/>
                          </a:solidFill>
                          <a:effectLst/>
                          <a:latin typeface="Muller Regular" pitchFamily="2" charset="0"/>
                        </a:rPr>
                        <a:t>PRESENTO FALLA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>
                          <a:solidFill>
                            <a:srgbClr val="FFFFFF"/>
                          </a:solidFill>
                          <a:effectLst/>
                          <a:latin typeface="Muller Regular" pitchFamily="2" charset="0"/>
                        </a:rPr>
                        <a:t>OBSERVACIONES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8139143"/>
                  </a:ext>
                </a:extLst>
              </a:tr>
              <a:tr h="20345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SISTEMA DE DIRECCIÓN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2191232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9471967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7813719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9840928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0892100"/>
                  </a:ext>
                </a:extLst>
              </a:tr>
              <a:tr h="20345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SISTEMA DE AIRE ACONDICIONADO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8400115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6507473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0948710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46537"/>
                  </a:ext>
                </a:extLst>
              </a:tr>
              <a:tr h="225485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4382656"/>
                  </a:ext>
                </a:extLst>
              </a:tr>
              <a:tr h="20345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INSTRUMENTOS, CABINA, SILLA, VIDRIOS, </a:t>
                      </a:r>
                      <a:b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</a:b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ESPEJOS Y ESTRUCTURA DEL EQUIPO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58942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MX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9720578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MX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6927352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MX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4714034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MX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8868761"/>
                  </a:ext>
                </a:extLst>
              </a:tr>
              <a:tr h="20345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SISTEMA ELECTRICO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1108818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06949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8412246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9604849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76866"/>
                  </a:ext>
                </a:extLst>
              </a:tr>
            </a:tbl>
          </a:graphicData>
        </a:graphic>
      </p:graphicFrame>
      <p:sp>
        <p:nvSpPr>
          <p:cNvPr id="18" name="CuadroTexto 17">
            <a:extLst>
              <a:ext uri="{FF2B5EF4-FFF2-40B4-BE49-F238E27FC236}">
                <a16:creationId xmlns:a16="http://schemas.microsoft.com/office/drawing/2014/main" id="{476DB4EC-A08A-1467-2249-2A71C09627CE}"/>
              </a:ext>
            </a:extLst>
          </p:cNvPr>
          <p:cNvSpPr txBox="1"/>
          <p:nvPr/>
        </p:nvSpPr>
        <p:spPr>
          <a:xfrm>
            <a:off x="5815349" y="682509"/>
            <a:ext cx="41378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DESCRIPCIÓN DE LAS ACTIVIDADES CORRECTIVAS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BC9D9991-5038-1CAF-0305-3A8AA940AFF9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6" name="Imagen 5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224CC273-693E-F7CA-920B-AF7D733F75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531DF249-76BD-C97D-6846-733710B8CCF2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CARGADOR</a:t>
            </a:r>
          </a:p>
          <a:p>
            <a:r>
              <a:rPr lang="es-CO" dirty="0"/>
              <a:t>Traer de la BD</a:t>
            </a:r>
          </a:p>
        </p:txBody>
      </p:sp>
    </p:spTree>
    <p:extLst>
      <p:ext uri="{BB962C8B-B14F-4D97-AF65-F5344CB8AC3E}">
        <p14:creationId xmlns:p14="http://schemas.microsoft.com/office/powerpoint/2010/main" val="42072434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769E344E-AB7E-72DC-A7F5-FCEFEEB64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538003" y="578386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IMPRIMIR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4193309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376593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3FC2EDB-2FD5-8106-3B1E-ECECE86ADCAA}"/>
              </a:ext>
            </a:extLst>
          </p:cNvPr>
          <p:cNvSpPr txBox="1"/>
          <p:nvPr/>
        </p:nvSpPr>
        <p:spPr>
          <a:xfrm>
            <a:off x="-20589" y="58180"/>
            <a:ext cx="81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PAG26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7CB7655-569E-9CD4-7EBE-8810C472B42F}"/>
              </a:ext>
            </a:extLst>
          </p:cNvPr>
          <p:cNvSpPr txBox="1"/>
          <p:nvPr/>
        </p:nvSpPr>
        <p:spPr>
          <a:xfrm>
            <a:off x="6354041" y="6013186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PAG25</a:t>
            </a:r>
          </a:p>
        </p:txBody>
      </p: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E2DCAAA3-593D-9621-C52A-AF43E3E9984D}"/>
              </a:ext>
            </a:extLst>
          </p:cNvPr>
          <p:cNvCxnSpPr/>
          <p:nvPr/>
        </p:nvCxnSpPr>
        <p:spPr>
          <a:xfrm flipH="1" flipV="1">
            <a:off x="5675243" y="6133254"/>
            <a:ext cx="732193" cy="323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Tabla 16">
            <a:extLst>
              <a:ext uri="{FF2B5EF4-FFF2-40B4-BE49-F238E27FC236}">
                <a16:creationId xmlns:a16="http://schemas.microsoft.com/office/drawing/2014/main" id="{7E2937B4-33C5-ED37-768A-5A6CC3F46F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9458524"/>
              </p:ext>
            </p:extLst>
          </p:nvPr>
        </p:nvGraphicFramePr>
        <p:xfrm>
          <a:off x="4299601" y="1281947"/>
          <a:ext cx="6637810" cy="4294106"/>
        </p:xfrm>
        <a:graphic>
          <a:graphicData uri="http://schemas.openxmlformats.org/drawingml/2006/table">
            <a:tbl>
              <a:tblPr/>
              <a:tblGrid>
                <a:gridCol w="2540601">
                  <a:extLst>
                    <a:ext uri="{9D8B030D-6E8A-4147-A177-3AD203B41FA5}">
                      <a16:colId xmlns:a16="http://schemas.microsoft.com/office/drawing/2014/main" val="4152852885"/>
                    </a:ext>
                  </a:extLst>
                </a:gridCol>
                <a:gridCol w="312665">
                  <a:extLst>
                    <a:ext uri="{9D8B030D-6E8A-4147-A177-3AD203B41FA5}">
                      <a16:colId xmlns:a16="http://schemas.microsoft.com/office/drawing/2014/main" val="2633657832"/>
                    </a:ext>
                  </a:extLst>
                </a:gridCol>
                <a:gridCol w="360622">
                  <a:extLst>
                    <a:ext uri="{9D8B030D-6E8A-4147-A177-3AD203B41FA5}">
                      <a16:colId xmlns:a16="http://schemas.microsoft.com/office/drawing/2014/main" val="3129763136"/>
                    </a:ext>
                  </a:extLst>
                </a:gridCol>
                <a:gridCol w="360623">
                  <a:extLst>
                    <a:ext uri="{9D8B030D-6E8A-4147-A177-3AD203B41FA5}">
                      <a16:colId xmlns:a16="http://schemas.microsoft.com/office/drawing/2014/main" val="1088194451"/>
                    </a:ext>
                  </a:extLst>
                </a:gridCol>
                <a:gridCol w="1521380">
                  <a:extLst>
                    <a:ext uri="{9D8B030D-6E8A-4147-A177-3AD203B41FA5}">
                      <a16:colId xmlns:a16="http://schemas.microsoft.com/office/drawing/2014/main" val="4210728919"/>
                    </a:ext>
                  </a:extLst>
                </a:gridCol>
                <a:gridCol w="1541919">
                  <a:extLst>
                    <a:ext uri="{9D8B030D-6E8A-4147-A177-3AD203B41FA5}">
                      <a16:colId xmlns:a16="http://schemas.microsoft.com/office/drawing/2014/main" val="3860139088"/>
                    </a:ext>
                  </a:extLst>
                </a:gridCol>
              </a:tblGrid>
              <a:tr h="193047">
                <a:tc gridSpan="6">
                  <a:txBody>
                    <a:bodyPr/>
                    <a:lstStyle/>
                    <a:p>
                      <a:pPr algn="ctr" fontAlgn="ctr"/>
                      <a:r>
                        <a:rPr lang="es-CO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Muller Regular" pitchFamily="2" charset="0"/>
                        </a:rPr>
                        <a:t>INSUMOS UTILIZADOS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113804"/>
                  </a:ext>
                </a:extLst>
              </a:tr>
              <a:tr h="209157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Tipo de aceite 1: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7778803"/>
                  </a:ext>
                </a:extLst>
              </a:tr>
              <a:tr h="209157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Tipo de aceite 2: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7839405"/>
                  </a:ext>
                </a:extLst>
              </a:tr>
              <a:tr h="209157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Tipo de aceite 3: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CO" sz="7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2375209"/>
                  </a:ext>
                </a:extLst>
              </a:tr>
              <a:tr h="209157">
                <a:tc>
                  <a:txBody>
                    <a:bodyPr/>
                    <a:lstStyle/>
                    <a:p>
                      <a:pPr algn="l" fontAlgn="ctr"/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de aceite de motor: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5773114"/>
                  </a:ext>
                </a:extLst>
              </a:tr>
              <a:tr h="209157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de combustible primario: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3179994"/>
                  </a:ext>
                </a:extLst>
              </a:tr>
              <a:tr h="209157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de combustible secundario: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7375508"/>
                  </a:ext>
                </a:extLst>
              </a:tr>
              <a:tr h="209157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de servotransmisión: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3522922"/>
                  </a:ext>
                </a:extLst>
              </a:tr>
              <a:tr h="209157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hidráulico primario: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4693296"/>
                  </a:ext>
                </a:extLst>
              </a:tr>
              <a:tr h="209157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hidráulico secundario: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7496458"/>
                  </a:ext>
                </a:extLst>
              </a:tr>
              <a:tr h="209157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de cabina del A/C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1787376"/>
                  </a:ext>
                </a:extLst>
              </a:tr>
              <a:tr h="209157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Prefiltro de aire: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3624805"/>
                  </a:ext>
                </a:extLst>
              </a:tr>
              <a:tr h="209157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Desincrustante: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1812"/>
                  </a:ext>
                </a:extLst>
              </a:tr>
              <a:tr h="209157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Repuestos: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08142"/>
                  </a:ext>
                </a:extLst>
              </a:tr>
              <a:tr h="209157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Otros: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 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458075"/>
                  </a:ext>
                </a:extLst>
              </a:tr>
              <a:tr h="213847">
                <a:tc gridSpan="6">
                  <a:txBody>
                    <a:bodyPr/>
                    <a:lstStyle/>
                    <a:p>
                      <a:pPr algn="l" fontAlgn="t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   Observaciones:</a:t>
                      </a:r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4675473"/>
                  </a:ext>
                </a:extLst>
              </a:tr>
              <a:tr h="213847">
                <a:tc gridSpan="6">
                  <a:txBody>
                    <a:bodyPr/>
                    <a:lstStyle/>
                    <a:p>
                      <a:pPr algn="ctr" fontAlgn="t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6792507"/>
                  </a:ext>
                </a:extLst>
              </a:tr>
              <a:tr h="213847">
                <a:tc gridSpan="6">
                  <a:txBody>
                    <a:bodyPr/>
                    <a:lstStyle/>
                    <a:p>
                      <a:pPr algn="ctr" fontAlgn="t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9458457"/>
                  </a:ext>
                </a:extLst>
              </a:tr>
              <a:tr h="213847">
                <a:tc gridSpan="6">
                  <a:txBody>
                    <a:bodyPr/>
                    <a:lstStyle/>
                    <a:p>
                      <a:pPr algn="ctr" fontAlgn="t"/>
                      <a:r>
                        <a:rPr lang="es-CO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16334"/>
                  </a:ext>
                </a:extLst>
              </a:tr>
              <a:tr h="317473">
                <a:tc>
                  <a:txBody>
                    <a:bodyPr/>
                    <a:lstStyle/>
                    <a:p>
                      <a:pPr algn="l" fontAlgn="t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   </a:t>
                      </a:r>
                    </a:p>
                    <a:p>
                      <a:pPr algn="l" fontAlgn="t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FIRMA DEL TECNICO RESPONSABLE</a:t>
                      </a:r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:</a:t>
                      </a:r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endParaRPr lang="es-CO" dirty="0"/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 dirty="0"/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4411365"/>
                  </a:ext>
                </a:extLst>
              </a:tr>
            </a:tbl>
          </a:graphicData>
        </a:graphic>
      </p:graphicFrame>
      <p:sp>
        <p:nvSpPr>
          <p:cNvPr id="18" name="CuadroTexto 17">
            <a:extLst>
              <a:ext uri="{FF2B5EF4-FFF2-40B4-BE49-F238E27FC236}">
                <a16:creationId xmlns:a16="http://schemas.microsoft.com/office/drawing/2014/main" id="{63AAC8DC-E76D-0E08-6065-0E61F707D651}"/>
              </a:ext>
            </a:extLst>
          </p:cNvPr>
          <p:cNvSpPr txBox="1"/>
          <p:nvPr/>
        </p:nvSpPr>
        <p:spPr>
          <a:xfrm>
            <a:off x="5237018" y="682509"/>
            <a:ext cx="47162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INSUMOS UTILIZADOS EN LAS ACTIVIDADES CORRECTIVAS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AF6EA68-380C-8C59-09E5-08DF58B56746}"/>
              </a:ext>
            </a:extLst>
          </p:cNvPr>
          <p:cNvSpPr txBox="1"/>
          <p:nvPr/>
        </p:nvSpPr>
        <p:spPr>
          <a:xfrm>
            <a:off x="404950" y="4214143"/>
            <a:ext cx="1649420" cy="14773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Cargar información en un Excel  y Posteriormente ir a home</a:t>
            </a: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A43C18FF-7A6F-6D08-6136-352F60F5EFA4}"/>
              </a:ext>
            </a:extLst>
          </p:cNvPr>
          <p:cNvCxnSpPr>
            <a:cxnSpLocks/>
          </p:cNvCxnSpPr>
          <p:nvPr/>
        </p:nvCxnSpPr>
        <p:spPr>
          <a:xfrm>
            <a:off x="2054370" y="4988852"/>
            <a:ext cx="665168" cy="724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F21D3ABA-C65D-50B0-DF94-AA4DEB46DB3C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15" name="Imagen 14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4C7DD093-3951-B845-019F-D523BA54B3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AC97CDEE-6954-9868-E297-6FFBA5FB2938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CARGADOR</a:t>
            </a:r>
          </a:p>
          <a:p>
            <a:r>
              <a:rPr lang="es-CO" dirty="0"/>
              <a:t>Traer de la BD</a:t>
            </a:r>
          </a:p>
        </p:txBody>
      </p:sp>
    </p:spTree>
    <p:extLst>
      <p:ext uri="{BB962C8B-B14F-4D97-AF65-F5344CB8AC3E}">
        <p14:creationId xmlns:p14="http://schemas.microsoft.com/office/powerpoint/2010/main" val="4723810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769E344E-AB7E-72DC-A7F5-FCEFEEB64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3"/>
            <a:ext cx="12192000" cy="6856397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538003" y="578386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16131F5-CF92-06CA-B85F-A81045228EC8}"/>
              </a:ext>
            </a:extLst>
          </p:cNvPr>
          <p:cNvSpPr txBox="1"/>
          <p:nvPr/>
        </p:nvSpPr>
        <p:spPr>
          <a:xfrm>
            <a:off x="1831397" y="3160841"/>
            <a:ext cx="1685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4193309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376593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FBDB59E7-EAE2-16B3-63C1-DE5F4921820C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EXCAVADORA</a:t>
            </a:r>
          </a:p>
          <a:p>
            <a:r>
              <a:rPr lang="es-CO" dirty="0"/>
              <a:t>Traer de la BD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3FC2EDB-2FD5-8106-3B1E-ECECE86ADCAA}"/>
              </a:ext>
            </a:extLst>
          </p:cNvPr>
          <p:cNvSpPr txBox="1"/>
          <p:nvPr/>
        </p:nvSpPr>
        <p:spPr>
          <a:xfrm>
            <a:off x="-55418" y="104849"/>
            <a:ext cx="81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PAG27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573B42A-B7BC-3315-8384-041D0B2464C2}"/>
              </a:ext>
            </a:extLst>
          </p:cNvPr>
          <p:cNvSpPr txBox="1"/>
          <p:nvPr/>
        </p:nvSpPr>
        <p:spPr>
          <a:xfrm>
            <a:off x="77638" y="5810089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PAG28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6B57BF00-103D-9C43-7979-E029A3C3C5D4}"/>
              </a:ext>
            </a:extLst>
          </p:cNvPr>
          <p:cNvCxnSpPr>
            <a:stCxn id="7" idx="3"/>
          </p:cNvCxnSpPr>
          <p:nvPr/>
        </p:nvCxnSpPr>
        <p:spPr>
          <a:xfrm flipV="1">
            <a:off x="1170943" y="6005579"/>
            <a:ext cx="412519" cy="127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F7CB7655-569E-9CD4-7EBE-8810C472B42F}"/>
              </a:ext>
            </a:extLst>
          </p:cNvPr>
          <p:cNvSpPr txBox="1"/>
          <p:nvPr/>
        </p:nvSpPr>
        <p:spPr>
          <a:xfrm>
            <a:off x="6354041" y="6013186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PAG15</a:t>
            </a:r>
          </a:p>
        </p:txBody>
      </p: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E2DCAAA3-593D-9621-C52A-AF43E3E9984D}"/>
              </a:ext>
            </a:extLst>
          </p:cNvPr>
          <p:cNvCxnSpPr/>
          <p:nvPr/>
        </p:nvCxnSpPr>
        <p:spPr>
          <a:xfrm flipH="1" flipV="1">
            <a:off x="5675243" y="6133254"/>
            <a:ext cx="732193" cy="323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CuadroTexto 53">
            <a:extLst>
              <a:ext uri="{FF2B5EF4-FFF2-40B4-BE49-F238E27FC236}">
                <a16:creationId xmlns:a16="http://schemas.microsoft.com/office/drawing/2014/main" id="{609703A0-19A3-A6E3-C1C4-3CF4C1AEDF1E}"/>
              </a:ext>
            </a:extLst>
          </p:cNvPr>
          <p:cNvSpPr txBox="1"/>
          <p:nvPr/>
        </p:nvSpPr>
        <p:spPr>
          <a:xfrm>
            <a:off x="5815349" y="682509"/>
            <a:ext cx="41378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DESCRIPCIÓN DE LAS ACTIVIDADES CORRECTIVAS</a:t>
            </a:r>
          </a:p>
        </p:txBody>
      </p:sp>
      <p:graphicFrame>
        <p:nvGraphicFramePr>
          <p:cNvPr id="19" name="Tabla 18">
            <a:extLst>
              <a:ext uri="{FF2B5EF4-FFF2-40B4-BE49-F238E27FC236}">
                <a16:creationId xmlns:a16="http://schemas.microsoft.com/office/drawing/2014/main" id="{D309F67B-E8B3-2DC9-F9B9-EC9F3CBC3010}"/>
              </a:ext>
            </a:extLst>
          </p:cNvPr>
          <p:cNvGraphicFramePr>
            <a:graphicFrameLocks noGrp="1"/>
          </p:cNvGraphicFramePr>
          <p:nvPr/>
        </p:nvGraphicFramePr>
        <p:xfrm>
          <a:off x="4465251" y="1137684"/>
          <a:ext cx="7101274" cy="4393467"/>
        </p:xfrm>
        <a:graphic>
          <a:graphicData uri="http://schemas.openxmlformats.org/drawingml/2006/table">
            <a:tbl>
              <a:tblPr/>
              <a:tblGrid>
                <a:gridCol w="2963383">
                  <a:extLst>
                    <a:ext uri="{9D8B030D-6E8A-4147-A177-3AD203B41FA5}">
                      <a16:colId xmlns:a16="http://schemas.microsoft.com/office/drawing/2014/main" val="3338237475"/>
                    </a:ext>
                  </a:extLst>
                </a:gridCol>
                <a:gridCol w="1043709">
                  <a:extLst>
                    <a:ext uri="{9D8B030D-6E8A-4147-A177-3AD203B41FA5}">
                      <a16:colId xmlns:a16="http://schemas.microsoft.com/office/drawing/2014/main" val="776298871"/>
                    </a:ext>
                  </a:extLst>
                </a:gridCol>
                <a:gridCol w="3094182">
                  <a:extLst>
                    <a:ext uri="{9D8B030D-6E8A-4147-A177-3AD203B41FA5}">
                      <a16:colId xmlns:a16="http://schemas.microsoft.com/office/drawing/2014/main" val="307006487"/>
                    </a:ext>
                  </a:extLst>
                </a:gridCol>
              </a:tblGrid>
              <a:tr h="31698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Muller Regular" pitchFamily="2" charset="0"/>
                        </a:rPr>
                        <a:t>DESCRIPCION DE LA TAREA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Muller Regular" pitchFamily="2" charset="0"/>
                        </a:rPr>
                        <a:t>PRESENTO FALLA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Muller Regular" pitchFamily="2" charset="0"/>
                        </a:rPr>
                        <a:t>OBSERVACIONES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6606813"/>
                  </a:ext>
                </a:extLst>
              </a:tr>
              <a:tr h="201718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SISTEMA DE ALIMENTACION DE COMBUSTIBLE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0189856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3511294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1944053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0923125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7193669"/>
                  </a:ext>
                </a:extLst>
              </a:tr>
              <a:tr h="201718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SISTEMA DE ADMISION DE AIRE, TURBO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  <a:p>
                      <a:pPr algn="l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6908946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7317328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5505288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1025432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5142840"/>
                  </a:ext>
                </a:extLst>
              </a:tr>
              <a:tr h="201718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MOTOR Y/O COMPONENTES DE MOTOR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4412303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4782990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5444934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1783259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5591835"/>
                  </a:ext>
                </a:extLst>
              </a:tr>
              <a:tr h="201718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SISTEMA DE ENFRIAMIENTO, RADIADORES, MAGUERAS DE REFRIGERACION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5516022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9136199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5699465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3399290"/>
                  </a:ext>
                </a:extLst>
              </a:tr>
              <a:tr h="2017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4547143"/>
                  </a:ext>
                </a:extLst>
              </a:tr>
            </a:tbl>
          </a:graphicData>
        </a:graphic>
      </p:graphicFrame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9C19E204-58F6-844F-8644-368BF78B4702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14" name="Imagen 13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D098BC35-4A2B-4CDD-35A0-F479C1D950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3055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769E344E-AB7E-72DC-A7F5-FCEFEEB64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538003" y="578386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4193309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376593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3FC2EDB-2FD5-8106-3B1E-ECECE86ADCAA}"/>
              </a:ext>
            </a:extLst>
          </p:cNvPr>
          <p:cNvSpPr txBox="1"/>
          <p:nvPr/>
        </p:nvSpPr>
        <p:spPr>
          <a:xfrm>
            <a:off x="-36945" y="130652"/>
            <a:ext cx="81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PAG28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573B42A-B7BC-3315-8384-041D0B2464C2}"/>
              </a:ext>
            </a:extLst>
          </p:cNvPr>
          <p:cNvSpPr txBox="1"/>
          <p:nvPr/>
        </p:nvSpPr>
        <p:spPr>
          <a:xfrm>
            <a:off x="77638" y="5810089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PAG29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6B57BF00-103D-9C43-7979-E029A3C3C5D4}"/>
              </a:ext>
            </a:extLst>
          </p:cNvPr>
          <p:cNvCxnSpPr>
            <a:stCxn id="7" idx="3"/>
          </p:cNvCxnSpPr>
          <p:nvPr/>
        </p:nvCxnSpPr>
        <p:spPr>
          <a:xfrm flipV="1">
            <a:off x="1170943" y="6005579"/>
            <a:ext cx="412519" cy="127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F7CB7655-569E-9CD4-7EBE-8810C472B42F}"/>
              </a:ext>
            </a:extLst>
          </p:cNvPr>
          <p:cNvSpPr txBox="1"/>
          <p:nvPr/>
        </p:nvSpPr>
        <p:spPr>
          <a:xfrm>
            <a:off x="6354041" y="6013186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PAG27</a:t>
            </a:r>
          </a:p>
        </p:txBody>
      </p: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E2DCAAA3-593D-9621-C52A-AF43E3E9984D}"/>
              </a:ext>
            </a:extLst>
          </p:cNvPr>
          <p:cNvCxnSpPr/>
          <p:nvPr/>
        </p:nvCxnSpPr>
        <p:spPr>
          <a:xfrm flipH="1" flipV="1">
            <a:off x="5675243" y="6133254"/>
            <a:ext cx="732193" cy="323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" name="Tabla 21">
            <a:extLst>
              <a:ext uri="{FF2B5EF4-FFF2-40B4-BE49-F238E27FC236}">
                <a16:creationId xmlns:a16="http://schemas.microsoft.com/office/drawing/2014/main" id="{F3279635-710B-C2C5-B876-135DE460D0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2089050"/>
              </p:ext>
            </p:extLst>
          </p:nvPr>
        </p:nvGraphicFramePr>
        <p:xfrm>
          <a:off x="4465251" y="1133577"/>
          <a:ext cx="7100074" cy="4388698"/>
        </p:xfrm>
        <a:graphic>
          <a:graphicData uri="http://schemas.openxmlformats.org/drawingml/2006/table">
            <a:tbl>
              <a:tblPr/>
              <a:tblGrid>
                <a:gridCol w="2954146">
                  <a:extLst>
                    <a:ext uri="{9D8B030D-6E8A-4147-A177-3AD203B41FA5}">
                      <a16:colId xmlns:a16="http://schemas.microsoft.com/office/drawing/2014/main" val="1857869256"/>
                    </a:ext>
                  </a:extLst>
                </a:gridCol>
                <a:gridCol w="1062182">
                  <a:extLst>
                    <a:ext uri="{9D8B030D-6E8A-4147-A177-3AD203B41FA5}">
                      <a16:colId xmlns:a16="http://schemas.microsoft.com/office/drawing/2014/main" val="784597981"/>
                    </a:ext>
                  </a:extLst>
                </a:gridCol>
                <a:gridCol w="3083746">
                  <a:extLst>
                    <a:ext uri="{9D8B030D-6E8A-4147-A177-3AD203B41FA5}">
                      <a16:colId xmlns:a16="http://schemas.microsoft.com/office/drawing/2014/main" val="3576589954"/>
                    </a:ext>
                  </a:extLst>
                </a:gridCol>
              </a:tblGrid>
              <a:tr h="31493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Muller Regular" pitchFamily="2" charset="0"/>
                        </a:rPr>
                        <a:t>DESCRIPCION DE LA TAREA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Muller Regular" pitchFamily="2" charset="0"/>
                        </a:rPr>
                        <a:t>PRESENTO FALLA</a:t>
                      </a:r>
                    </a:p>
                  </a:txBody>
                  <a:tcPr marL="5763" marR="5763" marT="5763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Muller Regular" pitchFamily="2" charset="0"/>
                        </a:rPr>
                        <a:t>OBSERVACIONES</a:t>
                      </a:r>
                    </a:p>
                  </a:txBody>
                  <a:tcPr marL="5763" marR="5763" marT="5763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9936751"/>
                  </a:ext>
                </a:extLst>
              </a:tr>
              <a:tr h="200414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SISTEMA HIDRAULICO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0899075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0428315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3114533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2220999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8480084"/>
                  </a:ext>
                </a:extLst>
              </a:tr>
              <a:tr h="200414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PLUMA, BRAZO, BALDE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5646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7400149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1300011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3150181"/>
                  </a:ext>
                </a:extLst>
              </a:tr>
              <a:tr h="265897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2919416"/>
                  </a:ext>
                </a:extLst>
              </a:tr>
              <a:tr h="200414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MOTOR DE GIRO, MOTORES DE TRASLACION, CENTER, CONTROL DE VALVULAS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4555799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0351147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3003456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3676745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0767085"/>
                  </a:ext>
                </a:extLst>
              </a:tr>
              <a:tr h="200414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ZAPATAS, CADENAS, BASTIDOR, CARRILES, TESNSORA, SPROCKET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917486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3477286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5878952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9623274"/>
                  </a:ext>
                </a:extLst>
              </a:tr>
              <a:tr h="20041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5763" marR="5763" marT="5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946642"/>
                  </a:ext>
                </a:extLst>
              </a:tr>
            </a:tbl>
          </a:graphicData>
        </a:graphic>
      </p:graphicFrame>
      <p:sp>
        <p:nvSpPr>
          <p:cNvPr id="23" name="CuadroTexto 22">
            <a:extLst>
              <a:ext uri="{FF2B5EF4-FFF2-40B4-BE49-F238E27FC236}">
                <a16:creationId xmlns:a16="http://schemas.microsoft.com/office/drawing/2014/main" id="{B329DE3F-0734-E305-6A5E-E704E4EE533B}"/>
              </a:ext>
            </a:extLst>
          </p:cNvPr>
          <p:cNvSpPr txBox="1"/>
          <p:nvPr/>
        </p:nvSpPr>
        <p:spPr>
          <a:xfrm>
            <a:off x="5815349" y="682509"/>
            <a:ext cx="41378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DESCRIPCIÓN DE LAS ACTIVIDADES CORRECTIVAS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7DB16B14-2C75-46D8-B9E7-B7BCD2A3A8EA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6" name="Imagen 5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282223B7-FC75-C983-09D4-6FBE7840A3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6946B612-766B-F725-22C4-B5918C26DB94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EXCAVADORA</a:t>
            </a:r>
          </a:p>
          <a:p>
            <a:r>
              <a:rPr lang="es-CO" dirty="0"/>
              <a:t>Traer de la BD</a:t>
            </a:r>
          </a:p>
        </p:txBody>
      </p:sp>
    </p:spTree>
    <p:extLst>
      <p:ext uri="{BB962C8B-B14F-4D97-AF65-F5344CB8AC3E}">
        <p14:creationId xmlns:p14="http://schemas.microsoft.com/office/powerpoint/2010/main" val="765367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n 24">
            <a:extLst>
              <a:ext uri="{FF2B5EF4-FFF2-40B4-BE49-F238E27FC236}">
                <a16:creationId xmlns:a16="http://schemas.microsoft.com/office/drawing/2014/main" id="{5356875F-8BC2-C390-344E-34C1218F1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12589" cy="6858000"/>
          </a:xfrm>
          <a:prstGeom prst="rect">
            <a:avLst/>
          </a:prstGeom>
          <a:solidFill>
            <a:srgbClr val="004164"/>
          </a:solidFill>
        </p:spPr>
      </p:pic>
      <p:pic>
        <p:nvPicPr>
          <p:cNvPr id="12" name="Imagen 11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FEEDA7D7-CFD8-CD91-BB99-11749A6B42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grpSp>
        <p:nvGrpSpPr>
          <p:cNvPr id="9" name="Grupo 8">
            <a:extLst>
              <a:ext uri="{FF2B5EF4-FFF2-40B4-BE49-F238E27FC236}">
                <a16:creationId xmlns:a16="http://schemas.microsoft.com/office/drawing/2014/main" id="{25C5C506-9AC6-DED6-DBEC-C6B307D5670F}"/>
              </a:ext>
            </a:extLst>
          </p:cNvPr>
          <p:cNvGrpSpPr/>
          <p:nvPr/>
        </p:nvGrpSpPr>
        <p:grpSpPr>
          <a:xfrm>
            <a:off x="1653894" y="2161137"/>
            <a:ext cx="3708400" cy="1334061"/>
            <a:chOff x="1653894" y="1694002"/>
            <a:chExt cx="3708400" cy="2033784"/>
          </a:xfrm>
          <a:solidFill>
            <a:srgbClr val="004164"/>
          </a:solidFill>
        </p:grpSpPr>
        <p:sp>
          <p:nvSpPr>
            <p:cNvPr id="14" name="Rectángulo: esquinas redondeadas 13">
              <a:hlinkClick r:id="rId4" action="ppaction://hlinksldjump"/>
              <a:extLst>
                <a:ext uri="{FF2B5EF4-FFF2-40B4-BE49-F238E27FC236}">
                  <a16:creationId xmlns:a16="http://schemas.microsoft.com/office/drawing/2014/main" id="{D0921BFE-11E0-1947-3205-1C8A42891F97}"/>
                </a:ext>
              </a:extLst>
            </p:cNvPr>
            <p:cNvSpPr/>
            <p:nvPr/>
          </p:nvSpPr>
          <p:spPr>
            <a:xfrm>
              <a:off x="1653894" y="1694002"/>
              <a:ext cx="3708400" cy="2033784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3C76310C-2DB2-5D60-55FB-1E895F0A9471}"/>
                </a:ext>
              </a:extLst>
            </p:cNvPr>
            <p:cNvSpPr txBox="1"/>
            <p:nvPr/>
          </p:nvSpPr>
          <p:spPr>
            <a:xfrm>
              <a:off x="2136494" y="2025972"/>
              <a:ext cx="2743200" cy="126686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2400" dirty="0">
                  <a:solidFill>
                    <a:schemeClr val="bg1"/>
                  </a:solidFill>
                  <a:latin typeface="Muller ExtraBold" pitchFamily="2" charset="0"/>
                  <a:hlinkClick r:id="rId4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CONTROL DE ACCESO</a:t>
              </a:r>
              <a:endParaRPr lang="es-CO" sz="2400" dirty="0">
                <a:solidFill>
                  <a:schemeClr val="bg1"/>
                </a:solidFill>
                <a:latin typeface="Muller ExtraBold" pitchFamily="2" charset="0"/>
              </a:endParaRPr>
            </a:p>
          </p:txBody>
        </p:sp>
      </p:grpSp>
      <p:sp>
        <p:nvSpPr>
          <p:cNvPr id="7" name="CuadroTexto 6">
            <a:extLst>
              <a:ext uri="{FF2B5EF4-FFF2-40B4-BE49-F238E27FC236}">
                <a16:creationId xmlns:a16="http://schemas.microsoft.com/office/drawing/2014/main" id="{AFA3EC90-AAF8-F90E-F57B-991DA0AE9450}"/>
              </a:ext>
            </a:extLst>
          </p:cNvPr>
          <p:cNvSpPr txBox="1"/>
          <p:nvPr/>
        </p:nvSpPr>
        <p:spPr>
          <a:xfrm>
            <a:off x="10337297" y="1370836"/>
            <a:ext cx="1152739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Enviar a PAG7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BD798177-CB66-E006-3573-85B03AC08FE8}"/>
              </a:ext>
            </a:extLst>
          </p:cNvPr>
          <p:cNvCxnSpPr>
            <a:cxnSpLocks/>
          </p:cNvCxnSpPr>
          <p:nvPr/>
        </p:nvCxnSpPr>
        <p:spPr>
          <a:xfrm flipH="1">
            <a:off x="10347074" y="2176191"/>
            <a:ext cx="360760" cy="2722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33E0D6B-5FDC-0435-8EB4-309A76620CB9}"/>
              </a:ext>
            </a:extLst>
          </p:cNvPr>
          <p:cNvSpPr txBox="1"/>
          <p:nvPr/>
        </p:nvSpPr>
        <p:spPr>
          <a:xfrm>
            <a:off x="5266778" y="1330140"/>
            <a:ext cx="965409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Enviar a PAG3</a:t>
            </a:r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F58C003F-5E63-170B-D974-A09552F6F102}"/>
              </a:ext>
            </a:extLst>
          </p:cNvPr>
          <p:cNvCxnSpPr/>
          <p:nvPr/>
        </p:nvCxnSpPr>
        <p:spPr>
          <a:xfrm flipH="1">
            <a:off x="5171262" y="1987591"/>
            <a:ext cx="191032" cy="162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uadroTexto 19">
            <a:extLst>
              <a:ext uri="{FF2B5EF4-FFF2-40B4-BE49-F238E27FC236}">
                <a16:creationId xmlns:a16="http://schemas.microsoft.com/office/drawing/2014/main" id="{B557E35F-06EB-D71E-C65A-6CD9643D6C86}"/>
              </a:ext>
            </a:extLst>
          </p:cNvPr>
          <p:cNvSpPr txBox="1"/>
          <p:nvPr/>
        </p:nvSpPr>
        <p:spPr>
          <a:xfrm>
            <a:off x="5402878" y="3763159"/>
            <a:ext cx="1152739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Enviar a PAG20</a:t>
            </a:r>
          </a:p>
        </p:txBody>
      </p: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FAB8BED0-A37B-C011-28D6-D5F04CF6865C}"/>
              </a:ext>
            </a:extLst>
          </p:cNvPr>
          <p:cNvCxnSpPr>
            <a:cxnSpLocks/>
          </p:cNvCxnSpPr>
          <p:nvPr/>
        </p:nvCxnSpPr>
        <p:spPr>
          <a:xfrm flipH="1">
            <a:off x="5412655" y="4409490"/>
            <a:ext cx="360760" cy="2722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1030E8E8-FE9F-1F06-3E68-129AB69741A2}"/>
              </a:ext>
            </a:extLst>
          </p:cNvPr>
          <p:cNvSpPr/>
          <p:nvPr/>
        </p:nvSpPr>
        <p:spPr>
          <a:xfrm>
            <a:off x="6829706" y="4174321"/>
            <a:ext cx="3708400" cy="1332932"/>
          </a:xfrm>
          <a:prstGeom prst="roundRect">
            <a:avLst/>
          </a:prstGeom>
          <a:solidFill>
            <a:srgbClr val="004164"/>
          </a:solidFill>
          <a:ln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27" name="Grupo 26">
            <a:extLst>
              <a:ext uri="{FF2B5EF4-FFF2-40B4-BE49-F238E27FC236}">
                <a16:creationId xmlns:a16="http://schemas.microsoft.com/office/drawing/2014/main" id="{8E4E4E5B-EA50-2158-C88C-803006EC148F}"/>
              </a:ext>
            </a:extLst>
          </p:cNvPr>
          <p:cNvGrpSpPr/>
          <p:nvPr/>
        </p:nvGrpSpPr>
        <p:grpSpPr>
          <a:xfrm>
            <a:off x="1653894" y="4257225"/>
            <a:ext cx="3708400" cy="1334061"/>
            <a:chOff x="1653894" y="4098201"/>
            <a:chExt cx="3708400" cy="2033784"/>
          </a:xfrm>
          <a:solidFill>
            <a:srgbClr val="004164"/>
          </a:solidFill>
        </p:grpSpPr>
        <p:sp>
          <p:nvSpPr>
            <p:cNvPr id="28" name="Rectángulo: esquinas redondeadas 27">
              <a:extLst>
                <a:ext uri="{FF2B5EF4-FFF2-40B4-BE49-F238E27FC236}">
                  <a16:creationId xmlns:a16="http://schemas.microsoft.com/office/drawing/2014/main" id="{CCD88DC4-5AAB-E2D1-9840-08C3C79510F0}"/>
                </a:ext>
              </a:extLst>
            </p:cNvPr>
            <p:cNvSpPr/>
            <p:nvPr/>
          </p:nvSpPr>
          <p:spPr>
            <a:xfrm>
              <a:off x="1653894" y="4098201"/>
              <a:ext cx="3708400" cy="2033784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bg1"/>
                </a:solidFill>
              </a:endParaRPr>
            </a:p>
          </p:txBody>
        </p:sp>
        <p:sp>
          <p:nvSpPr>
            <p:cNvPr id="29" name="CuadroTexto 28">
              <a:extLst>
                <a:ext uri="{FF2B5EF4-FFF2-40B4-BE49-F238E27FC236}">
                  <a16:creationId xmlns:a16="http://schemas.microsoft.com/office/drawing/2014/main" id="{35C0189F-0F91-FE99-CA70-651EE7865D7D}"/>
                </a:ext>
              </a:extLst>
            </p:cNvPr>
            <p:cNvSpPr txBox="1"/>
            <p:nvPr/>
          </p:nvSpPr>
          <p:spPr>
            <a:xfrm>
              <a:off x="2315448" y="4745351"/>
              <a:ext cx="2501323" cy="79765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s-CO" sz="2800" dirty="0">
                  <a:solidFill>
                    <a:schemeClr val="bg1"/>
                  </a:solidFill>
                  <a:latin typeface="Muller ExtraBold" pitchFamily="2" charset="0"/>
                  <a:hlinkClick r:id="rId5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INVENTARIO</a:t>
              </a:r>
              <a:endParaRPr lang="es-CO" sz="2800" dirty="0">
                <a:solidFill>
                  <a:schemeClr val="bg1"/>
                </a:solidFill>
                <a:latin typeface="Muller ExtraBold" pitchFamily="2" charset="0"/>
              </a:endParaRPr>
            </a:p>
          </p:txBody>
        </p:sp>
      </p:grpSp>
      <p:grpSp>
        <p:nvGrpSpPr>
          <p:cNvPr id="31" name="Grupo 30">
            <a:extLst>
              <a:ext uri="{FF2B5EF4-FFF2-40B4-BE49-F238E27FC236}">
                <a16:creationId xmlns:a16="http://schemas.microsoft.com/office/drawing/2014/main" id="{2FD6DB48-0902-8C41-B742-97745D5740B7}"/>
              </a:ext>
            </a:extLst>
          </p:cNvPr>
          <p:cNvGrpSpPr/>
          <p:nvPr/>
        </p:nvGrpSpPr>
        <p:grpSpPr>
          <a:xfrm>
            <a:off x="6829706" y="2201833"/>
            <a:ext cx="3708400" cy="1334061"/>
            <a:chOff x="4701417" y="5256217"/>
            <a:chExt cx="3708400" cy="1278502"/>
          </a:xfrm>
        </p:grpSpPr>
        <p:sp>
          <p:nvSpPr>
            <p:cNvPr id="3" name="Rectángulo: esquinas redondeadas 2">
              <a:extLst>
                <a:ext uri="{FF2B5EF4-FFF2-40B4-BE49-F238E27FC236}">
                  <a16:creationId xmlns:a16="http://schemas.microsoft.com/office/drawing/2014/main" id="{B4E6D363-6240-3EF8-8786-311CC81FB59F}"/>
                </a:ext>
              </a:extLst>
            </p:cNvPr>
            <p:cNvSpPr/>
            <p:nvPr/>
          </p:nvSpPr>
          <p:spPr>
            <a:xfrm>
              <a:off x="4701417" y="5256217"/>
              <a:ext cx="3708400" cy="1278502"/>
            </a:xfrm>
            <a:prstGeom prst="roundRect">
              <a:avLst/>
            </a:prstGeom>
            <a:solidFill>
              <a:srgbClr val="004164"/>
            </a:solidFill>
            <a:ln>
              <a:solidFill>
                <a:srgbClr val="00416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0" name="CuadroTexto 29">
              <a:extLst>
                <a:ext uri="{FF2B5EF4-FFF2-40B4-BE49-F238E27FC236}">
                  <a16:creationId xmlns:a16="http://schemas.microsoft.com/office/drawing/2014/main" id="{166D575D-2686-AF8D-425D-1792E0C345B4}"/>
                </a:ext>
              </a:extLst>
            </p:cNvPr>
            <p:cNvSpPr txBox="1"/>
            <p:nvPr/>
          </p:nvSpPr>
          <p:spPr>
            <a:xfrm>
              <a:off x="4892389" y="5616923"/>
              <a:ext cx="3334327" cy="523220"/>
            </a:xfrm>
            <a:prstGeom prst="rect">
              <a:avLst/>
            </a:prstGeom>
            <a:solidFill>
              <a:srgbClr val="004164"/>
            </a:solidFill>
          </p:spPr>
          <p:txBody>
            <a:bodyPr wrap="square" rtlCol="0">
              <a:spAutoFit/>
            </a:bodyPr>
            <a:lstStyle/>
            <a:p>
              <a:r>
                <a:rPr lang="es-CO" sz="2800" dirty="0">
                  <a:solidFill>
                    <a:schemeClr val="bg1"/>
                  </a:solidFill>
                  <a:latin typeface="Muller ExtraBold" pitchFamily="2" charset="0"/>
                  <a:hlinkClick r:id="rId6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MANTENIMIENTO</a:t>
              </a:r>
              <a:endParaRPr lang="es-CO" sz="2800" dirty="0">
                <a:solidFill>
                  <a:schemeClr val="bg1"/>
                </a:solidFill>
                <a:latin typeface="Muller ExtraBold" pitchFamily="2" charset="0"/>
              </a:endParaRPr>
            </a:p>
          </p:txBody>
        </p:sp>
      </p:grpSp>
      <p:sp>
        <p:nvSpPr>
          <p:cNvPr id="32" name="CuadroTexto 31">
            <a:extLst>
              <a:ext uri="{FF2B5EF4-FFF2-40B4-BE49-F238E27FC236}">
                <a16:creationId xmlns:a16="http://schemas.microsoft.com/office/drawing/2014/main" id="{C0B645C3-77C9-90DE-DEC5-870CD2097DB5}"/>
              </a:ext>
            </a:extLst>
          </p:cNvPr>
          <p:cNvSpPr txBox="1"/>
          <p:nvPr/>
        </p:nvSpPr>
        <p:spPr>
          <a:xfrm>
            <a:off x="6916585" y="4409490"/>
            <a:ext cx="363046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800" dirty="0">
                <a:solidFill>
                  <a:schemeClr val="bg1"/>
                </a:solidFill>
                <a:latin typeface="Muller ExtraBold" pitchFamily="2" charset="0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</a:t>
            </a:r>
            <a:r>
              <a:rPr lang="es-CO" sz="2800" dirty="0">
                <a:solidFill>
                  <a:schemeClr val="bg1"/>
                </a:solidFill>
                <a:latin typeface="Muller ExtraBold" pitchFamily="2" charset="0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NSPECCION PREOPERACIONAL</a:t>
            </a:r>
            <a:endParaRPr lang="es-CO" sz="2800" dirty="0">
              <a:solidFill>
                <a:schemeClr val="bg1"/>
              </a:solidFill>
              <a:latin typeface="Muller ExtraBold" pitchFamily="2" charset="0"/>
            </a:endParaRP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FE9DB439-82C3-CCBD-05D2-0FE98CE4A198}"/>
              </a:ext>
            </a:extLst>
          </p:cNvPr>
          <p:cNvSpPr txBox="1"/>
          <p:nvPr/>
        </p:nvSpPr>
        <p:spPr>
          <a:xfrm>
            <a:off x="8080514" y="470039"/>
            <a:ext cx="34095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             FECHA Y HORA </a:t>
            </a:r>
            <a:r>
              <a:rPr lang="es-CO" sz="1600" dirty="0">
                <a:latin typeface="Muller ExtraBold" pitchFamily="2" charset="0"/>
              </a:rPr>
              <a:t>(</a:t>
            </a:r>
            <a:r>
              <a:rPr lang="es-CO" sz="1600" dirty="0" err="1">
                <a:latin typeface="Muller ExtraBold" pitchFamily="2" charset="0"/>
              </a:rPr>
              <a:t>dd</a:t>
            </a:r>
            <a:r>
              <a:rPr lang="es-CO" sz="1600" dirty="0">
                <a:latin typeface="Muller ExtraBold" pitchFamily="2" charset="0"/>
              </a:rPr>
              <a:t>/mm/</a:t>
            </a:r>
            <a:r>
              <a:rPr lang="es-CO" sz="1600" dirty="0" err="1">
                <a:latin typeface="Muller ExtraBold" pitchFamily="2" charset="0"/>
              </a:rPr>
              <a:t>yyyy</a:t>
            </a:r>
            <a:r>
              <a:rPr lang="es-CO" sz="1600" dirty="0">
                <a:latin typeface="Muller ExtraBold" pitchFamily="2" charset="0"/>
              </a:rPr>
              <a:t>) – Hora Militar</a:t>
            </a:r>
            <a:endParaRPr lang="es-CO" dirty="0">
              <a:latin typeface="Muller ExtraBold" pitchFamily="2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89D8AF6-7B3B-B326-407B-17E7BCA9FF29}"/>
              </a:ext>
            </a:extLst>
          </p:cNvPr>
          <p:cNvSpPr txBox="1"/>
          <p:nvPr/>
        </p:nvSpPr>
        <p:spPr>
          <a:xfrm>
            <a:off x="120073" y="121238"/>
            <a:ext cx="738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PAG2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F56C4BF9-5DA9-B2BC-B213-F1D28DA91767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</p:spTree>
    <p:extLst>
      <p:ext uri="{BB962C8B-B14F-4D97-AF65-F5344CB8AC3E}">
        <p14:creationId xmlns:p14="http://schemas.microsoft.com/office/powerpoint/2010/main" val="28346100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769E344E-AB7E-72DC-A7F5-FCEFEEB64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538003" y="578386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4193309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376593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3FC2EDB-2FD5-8106-3B1E-ECECE86ADCAA}"/>
              </a:ext>
            </a:extLst>
          </p:cNvPr>
          <p:cNvSpPr txBox="1"/>
          <p:nvPr/>
        </p:nvSpPr>
        <p:spPr>
          <a:xfrm>
            <a:off x="0" y="157751"/>
            <a:ext cx="81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PAG29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573B42A-B7BC-3315-8384-041D0B2464C2}"/>
              </a:ext>
            </a:extLst>
          </p:cNvPr>
          <p:cNvSpPr txBox="1"/>
          <p:nvPr/>
        </p:nvSpPr>
        <p:spPr>
          <a:xfrm>
            <a:off x="77638" y="5810089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PAG30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6B57BF00-103D-9C43-7979-E029A3C3C5D4}"/>
              </a:ext>
            </a:extLst>
          </p:cNvPr>
          <p:cNvCxnSpPr>
            <a:stCxn id="7" idx="3"/>
          </p:cNvCxnSpPr>
          <p:nvPr/>
        </p:nvCxnSpPr>
        <p:spPr>
          <a:xfrm flipV="1">
            <a:off x="1170943" y="6005579"/>
            <a:ext cx="412519" cy="127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F7CB7655-569E-9CD4-7EBE-8810C472B42F}"/>
              </a:ext>
            </a:extLst>
          </p:cNvPr>
          <p:cNvSpPr txBox="1"/>
          <p:nvPr/>
        </p:nvSpPr>
        <p:spPr>
          <a:xfrm>
            <a:off x="6354041" y="6013186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PAG28</a:t>
            </a:r>
          </a:p>
        </p:txBody>
      </p: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E2DCAAA3-593D-9621-C52A-AF43E3E9984D}"/>
              </a:ext>
            </a:extLst>
          </p:cNvPr>
          <p:cNvCxnSpPr/>
          <p:nvPr/>
        </p:nvCxnSpPr>
        <p:spPr>
          <a:xfrm flipH="1" flipV="1">
            <a:off x="5675243" y="6133254"/>
            <a:ext cx="732193" cy="323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Tabla 16">
            <a:extLst>
              <a:ext uri="{FF2B5EF4-FFF2-40B4-BE49-F238E27FC236}">
                <a16:creationId xmlns:a16="http://schemas.microsoft.com/office/drawing/2014/main" id="{A3383579-9DB7-33E1-A26B-6A1D7EE59134}"/>
              </a:ext>
            </a:extLst>
          </p:cNvPr>
          <p:cNvGraphicFramePr>
            <a:graphicFrameLocks noGrp="1"/>
          </p:cNvGraphicFramePr>
          <p:nvPr/>
        </p:nvGraphicFramePr>
        <p:xfrm>
          <a:off x="4465251" y="1133577"/>
          <a:ext cx="7061731" cy="4410741"/>
        </p:xfrm>
        <a:graphic>
          <a:graphicData uri="http://schemas.openxmlformats.org/drawingml/2006/table">
            <a:tbl>
              <a:tblPr/>
              <a:tblGrid>
                <a:gridCol w="2929635">
                  <a:extLst>
                    <a:ext uri="{9D8B030D-6E8A-4147-A177-3AD203B41FA5}">
                      <a16:colId xmlns:a16="http://schemas.microsoft.com/office/drawing/2014/main" val="3991457253"/>
                    </a:ext>
                  </a:extLst>
                </a:gridCol>
                <a:gridCol w="1060474">
                  <a:extLst>
                    <a:ext uri="{9D8B030D-6E8A-4147-A177-3AD203B41FA5}">
                      <a16:colId xmlns:a16="http://schemas.microsoft.com/office/drawing/2014/main" val="2462226557"/>
                    </a:ext>
                  </a:extLst>
                </a:gridCol>
                <a:gridCol w="3071622">
                  <a:extLst>
                    <a:ext uri="{9D8B030D-6E8A-4147-A177-3AD203B41FA5}">
                      <a16:colId xmlns:a16="http://schemas.microsoft.com/office/drawing/2014/main" val="421189738"/>
                    </a:ext>
                  </a:extLst>
                </a:gridCol>
              </a:tblGrid>
              <a:tr h="319706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Muller Regular" pitchFamily="2" charset="0"/>
                        </a:rPr>
                        <a:t>DESCRIPCION DE LA TAREA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>
                          <a:solidFill>
                            <a:srgbClr val="FFFFFF"/>
                          </a:solidFill>
                          <a:effectLst/>
                          <a:latin typeface="Muller Regular" pitchFamily="2" charset="0"/>
                        </a:rPr>
                        <a:t>PRESENTO FALLA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>
                          <a:solidFill>
                            <a:srgbClr val="FFFFFF"/>
                          </a:solidFill>
                          <a:effectLst/>
                          <a:latin typeface="Muller Regular" pitchFamily="2" charset="0"/>
                        </a:rPr>
                        <a:t>OBSERVACIONES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8139143"/>
                  </a:ext>
                </a:extLst>
              </a:tr>
              <a:tr h="20345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SISTEMA DE DIRECCIÓN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2191232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9471967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7813719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9840928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0892100"/>
                  </a:ext>
                </a:extLst>
              </a:tr>
              <a:tr h="20345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SISTEMA DE AIRE ACONDICIONADO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8400115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6507473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0948710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46537"/>
                  </a:ext>
                </a:extLst>
              </a:tr>
              <a:tr h="225485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4382656"/>
                  </a:ext>
                </a:extLst>
              </a:tr>
              <a:tr h="20345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INSTRUMENTOS, CABINA, SILLA, VIDRIOS, </a:t>
                      </a:r>
                      <a:b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</a:b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ESPEJOS Y ESTRUCTURA DEL EQUIPO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58942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MX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9720578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MX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6927352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MX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4714034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MX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8868761"/>
                  </a:ext>
                </a:extLst>
              </a:tr>
              <a:tr h="20345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SISTEMA ELECTRICO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1108818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06949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8412246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9604849"/>
                  </a:ext>
                </a:extLst>
              </a:tr>
              <a:tr h="203450"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s-CO" sz="8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76866"/>
                  </a:ext>
                </a:extLst>
              </a:tr>
            </a:tbl>
          </a:graphicData>
        </a:graphic>
      </p:graphicFrame>
      <p:sp>
        <p:nvSpPr>
          <p:cNvPr id="18" name="CuadroTexto 17">
            <a:extLst>
              <a:ext uri="{FF2B5EF4-FFF2-40B4-BE49-F238E27FC236}">
                <a16:creationId xmlns:a16="http://schemas.microsoft.com/office/drawing/2014/main" id="{476DB4EC-A08A-1467-2249-2A71C09627CE}"/>
              </a:ext>
            </a:extLst>
          </p:cNvPr>
          <p:cNvSpPr txBox="1"/>
          <p:nvPr/>
        </p:nvSpPr>
        <p:spPr>
          <a:xfrm>
            <a:off x="5815349" y="682509"/>
            <a:ext cx="41378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DESCRIPCIÓN DE LAS ACTIVIDADES CORRECTIVAS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239851C7-2C6C-E309-4E1F-D5E5274AE170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6" name="Imagen 5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14857099-9EEC-2C27-D8B3-4EF1F2EC23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18A78218-FEE2-82EB-A355-B9F00B014174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EXCAVADORA</a:t>
            </a:r>
          </a:p>
          <a:p>
            <a:r>
              <a:rPr lang="es-CO" dirty="0"/>
              <a:t>Traer de la BD</a:t>
            </a:r>
          </a:p>
        </p:txBody>
      </p:sp>
    </p:spTree>
    <p:extLst>
      <p:ext uri="{BB962C8B-B14F-4D97-AF65-F5344CB8AC3E}">
        <p14:creationId xmlns:p14="http://schemas.microsoft.com/office/powerpoint/2010/main" val="20438678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769E344E-AB7E-72DC-A7F5-FCEFEEB64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538003" y="578386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IMPRIMIR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4193309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376593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3FC2EDB-2FD5-8106-3B1E-ECECE86ADCAA}"/>
              </a:ext>
            </a:extLst>
          </p:cNvPr>
          <p:cNvSpPr txBox="1"/>
          <p:nvPr/>
        </p:nvSpPr>
        <p:spPr>
          <a:xfrm>
            <a:off x="-20589" y="198483"/>
            <a:ext cx="81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PAG30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7CB7655-569E-9CD4-7EBE-8810C472B42F}"/>
              </a:ext>
            </a:extLst>
          </p:cNvPr>
          <p:cNvSpPr txBox="1"/>
          <p:nvPr/>
        </p:nvSpPr>
        <p:spPr>
          <a:xfrm>
            <a:off x="6354041" y="6013186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PAG29</a:t>
            </a:r>
          </a:p>
        </p:txBody>
      </p: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E2DCAAA3-593D-9621-C52A-AF43E3E9984D}"/>
              </a:ext>
            </a:extLst>
          </p:cNvPr>
          <p:cNvCxnSpPr/>
          <p:nvPr/>
        </p:nvCxnSpPr>
        <p:spPr>
          <a:xfrm flipH="1" flipV="1">
            <a:off x="5675243" y="6133254"/>
            <a:ext cx="732193" cy="323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63AAC8DC-E76D-0E08-6065-0E61F707D651}"/>
              </a:ext>
            </a:extLst>
          </p:cNvPr>
          <p:cNvSpPr txBox="1"/>
          <p:nvPr/>
        </p:nvSpPr>
        <p:spPr>
          <a:xfrm>
            <a:off x="5237018" y="682509"/>
            <a:ext cx="47162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O"/>
            </a:defPPr>
            <a:lvl1pPr>
              <a:defRPr sz="1200" b="1">
                <a:solidFill>
                  <a:srgbClr val="000000"/>
                </a:solidFill>
                <a:latin typeface="Muller Regular" pitchFamily="2" charset="0"/>
              </a:defRPr>
            </a:lvl1pPr>
          </a:lstStyle>
          <a:p>
            <a:r>
              <a:rPr lang="es-CO" dirty="0"/>
              <a:t>INSUMOS UTILIZADOS EN LAS ACTIVIDADES CORRECTIVAS</a:t>
            </a:r>
          </a:p>
        </p:txBody>
      </p:sp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31CAE623-0F3D-317E-CDA6-CA5FEDE82E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961917"/>
              </p:ext>
            </p:extLst>
          </p:nvPr>
        </p:nvGraphicFramePr>
        <p:xfrm>
          <a:off x="4299601" y="1226395"/>
          <a:ext cx="6637810" cy="4207628"/>
        </p:xfrm>
        <a:graphic>
          <a:graphicData uri="http://schemas.openxmlformats.org/drawingml/2006/table">
            <a:tbl>
              <a:tblPr/>
              <a:tblGrid>
                <a:gridCol w="2540601">
                  <a:extLst>
                    <a:ext uri="{9D8B030D-6E8A-4147-A177-3AD203B41FA5}">
                      <a16:colId xmlns:a16="http://schemas.microsoft.com/office/drawing/2014/main" val="4152852885"/>
                    </a:ext>
                  </a:extLst>
                </a:gridCol>
                <a:gridCol w="1033910">
                  <a:extLst>
                    <a:ext uri="{9D8B030D-6E8A-4147-A177-3AD203B41FA5}">
                      <a16:colId xmlns:a16="http://schemas.microsoft.com/office/drawing/2014/main" val="2633657832"/>
                    </a:ext>
                  </a:extLst>
                </a:gridCol>
                <a:gridCol w="1521380">
                  <a:extLst>
                    <a:ext uri="{9D8B030D-6E8A-4147-A177-3AD203B41FA5}">
                      <a16:colId xmlns:a16="http://schemas.microsoft.com/office/drawing/2014/main" val="4210728919"/>
                    </a:ext>
                  </a:extLst>
                </a:gridCol>
                <a:gridCol w="1541919">
                  <a:extLst>
                    <a:ext uri="{9D8B030D-6E8A-4147-A177-3AD203B41FA5}">
                      <a16:colId xmlns:a16="http://schemas.microsoft.com/office/drawing/2014/main" val="3860139088"/>
                    </a:ext>
                  </a:extLst>
                </a:gridCol>
              </a:tblGrid>
              <a:tr h="145391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s-CO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Muller Regular" pitchFamily="2" charset="0"/>
                        </a:rPr>
                        <a:t>INSUMOS UTILIZADOS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16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113804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Tipo de aceite 1: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Lista Desplegable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7778803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Tipo de aceite 2: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CO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uller Regular" pitchFamily="2" charset="0"/>
                          <a:ea typeface="+mn-ea"/>
                          <a:cs typeface="+mn-cs"/>
                        </a:rPr>
                        <a:t> Lista Desplegable</a:t>
                      </a:r>
                      <a:endParaRPr kumimoji="0" lang="es-CO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uller Regular" pitchFamily="2" charset="0"/>
                        <a:ea typeface="+mn-ea"/>
                        <a:cs typeface="+mn-cs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7839405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Tipo de aceite 3: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CO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uller Regular" pitchFamily="2" charset="0"/>
                          <a:ea typeface="+mn-ea"/>
                          <a:cs typeface="+mn-cs"/>
                        </a:rPr>
                        <a:t> Lista Desplegable</a:t>
                      </a:r>
                      <a:endParaRPr kumimoji="0" lang="es-CO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uller Regular" pitchFamily="2" charset="0"/>
                        <a:ea typeface="+mn-ea"/>
                        <a:cs typeface="+mn-cs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CO" sz="7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2375209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de aceite de motor: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CO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uller Regular" pitchFamily="2" charset="0"/>
                          <a:ea typeface="+mn-ea"/>
                          <a:cs typeface="+mn-cs"/>
                        </a:rPr>
                        <a:t> Lista Desplegable</a:t>
                      </a:r>
                      <a:endParaRPr kumimoji="0" lang="es-CO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uller Regular" pitchFamily="2" charset="0"/>
                        <a:ea typeface="+mn-ea"/>
                        <a:cs typeface="+mn-cs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5773114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de combustible primario: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CO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uller Regular" pitchFamily="2" charset="0"/>
                          <a:ea typeface="+mn-ea"/>
                          <a:cs typeface="+mn-cs"/>
                        </a:rPr>
                        <a:t> Lista Desplegable</a:t>
                      </a:r>
                      <a:endParaRPr kumimoji="0" lang="es-CO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uller Regular" pitchFamily="2" charset="0"/>
                        <a:ea typeface="+mn-ea"/>
                        <a:cs typeface="+mn-cs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3179994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de combustible secundario: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CO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uller Regular" pitchFamily="2" charset="0"/>
                          <a:ea typeface="+mn-ea"/>
                          <a:cs typeface="+mn-cs"/>
                        </a:rPr>
                        <a:t> Lista Desplegable</a:t>
                      </a:r>
                      <a:endParaRPr kumimoji="0" lang="es-CO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uller Regular" pitchFamily="2" charset="0"/>
                        <a:ea typeface="+mn-ea"/>
                        <a:cs typeface="+mn-cs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7375508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de servo transmisión: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CO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uller Regular" pitchFamily="2" charset="0"/>
                          <a:ea typeface="+mn-ea"/>
                          <a:cs typeface="+mn-cs"/>
                        </a:rPr>
                        <a:t> Lista Desplegable</a:t>
                      </a:r>
                      <a:endParaRPr kumimoji="0" lang="es-CO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uller Regular" pitchFamily="2" charset="0"/>
                        <a:ea typeface="+mn-ea"/>
                        <a:cs typeface="+mn-cs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3522922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hidráulico primario: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CO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uller Regular" pitchFamily="2" charset="0"/>
                          <a:ea typeface="+mn-ea"/>
                          <a:cs typeface="+mn-cs"/>
                        </a:rPr>
                        <a:t> Lista Desplegable</a:t>
                      </a:r>
                      <a:endParaRPr kumimoji="0" lang="es-CO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uller Regular" pitchFamily="2" charset="0"/>
                        <a:ea typeface="+mn-ea"/>
                        <a:cs typeface="+mn-cs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4693296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hidráulico secundario: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CO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uller Regular" pitchFamily="2" charset="0"/>
                          <a:ea typeface="+mn-ea"/>
                          <a:cs typeface="+mn-cs"/>
                        </a:rPr>
                        <a:t> Lista Desplegable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7496458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Filtro de cabina del A/C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0" lang="es-CO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uller Regular" pitchFamily="2" charset="0"/>
                          <a:ea typeface="+mn-ea"/>
                          <a:cs typeface="+mn-cs"/>
                        </a:rPr>
                        <a:t>Lista Desplegable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1787376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Prefiltro de aire: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0" lang="es-CO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uller Regular" pitchFamily="2" charset="0"/>
                          <a:ea typeface="+mn-ea"/>
                          <a:cs typeface="+mn-cs"/>
                        </a:rPr>
                        <a:t>Lista Desplegable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3624805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Desincrustante: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0" lang="es-CO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uller Regular" pitchFamily="2" charset="0"/>
                          <a:ea typeface="+mn-ea"/>
                          <a:cs typeface="+mn-cs"/>
                        </a:rPr>
                        <a:t>Lista Desplegable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Cantidad: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700" b="0" i="0" u="none" strike="noStrike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1812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Repuestos: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08142"/>
                  </a:ext>
                </a:extLst>
              </a:tr>
              <a:tr h="20494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Otros:</a:t>
                      </a:r>
                    </a:p>
                  </a:txBody>
                  <a:tcPr marL="113026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 </a:t>
                      </a:r>
                    </a:p>
                  </a:txBody>
                  <a:tcPr marL="6279" marR="6279" marT="62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458075"/>
                  </a:ext>
                </a:extLst>
              </a:tr>
              <a:tr h="209540">
                <a:tc gridSpan="4">
                  <a:txBody>
                    <a:bodyPr/>
                    <a:lstStyle/>
                    <a:p>
                      <a:pPr algn="l" fontAlgn="t"/>
                      <a:r>
                        <a:rPr lang="es-CO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   Observaciones:</a:t>
                      </a:r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4675473"/>
                  </a:ext>
                </a:extLst>
              </a:tr>
              <a:tr h="209540">
                <a:tc gridSpan="4">
                  <a:txBody>
                    <a:bodyPr/>
                    <a:lstStyle/>
                    <a:p>
                      <a:pPr algn="ctr" fontAlgn="t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6792507"/>
                  </a:ext>
                </a:extLst>
              </a:tr>
              <a:tr h="209540">
                <a:tc gridSpan="4">
                  <a:txBody>
                    <a:bodyPr/>
                    <a:lstStyle/>
                    <a:p>
                      <a:pPr algn="ctr" fontAlgn="t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9458457"/>
                  </a:ext>
                </a:extLst>
              </a:tr>
              <a:tr h="209540">
                <a:tc gridSpan="4">
                  <a:txBody>
                    <a:bodyPr/>
                    <a:lstStyle/>
                    <a:p>
                      <a:pPr algn="ctr" fontAlgn="t"/>
                      <a:r>
                        <a:rPr lang="es-CO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 </a:t>
                      </a:r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16334"/>
                  </a:ext>
                </a:extLst>
              </a:tr>
              <a:tr h="209540">
                <a:tc>
                  <a:txBody>
                    <a:bodyPr/>
                    <a:lstStyle/>
                    <a:p>
                      <a:pPr algn="l" fontAlgn="t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   </a:t>
                      </a:r>
                    </a:p>
                    <a:p>
                      <a:pPr algn="l" fontAlgn="t"/>
                      <a:r>
                        <a:rPr lang="es-C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FIRMA DEL TECNICO RESPONSABLE:</a:t>
                      </a:r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endParaRPr lang="es-CO" dirty="0"/>
                    </a:p>
                  </a:txBody>
                  <a:tcPr marL="6279" marR="6279" marT="627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4411365"/>
                  </a:ext>
                </a:extLst>
              </a:tr>
            </a:tbl>
          </a:graphicData>
        </a:graphic>
      </p:graphicFrame>
      <p:sp>
        <p:nvSpPr>
          <p:cNvPr id="14" name="CuadroTexto 13">
            <a:extLst>
              <a:ext uri="{FF2B5EF4-FFF2-40B4-BE49-F238E27FC236}">
                <a16:creationId xmlns:a16="http://schemas.microsoft.com/office/drawing/2014/main" id="{AEB9D019-E20A-FD41-707D-9BDCB6877BB7}"/>
              </a:ext>
            </a:extLst>
          </p:cNvPr>
          <p:cNvSpPr txBox="1"/>
          <p:nvPr/>
        </p:nvSpPr>
        <p:spPr>
          <a:xfrm>
            <a:off x="11074400" y="4214143"/>
            <a:ext cx="1091695" cy="11695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1400" dirty="0"/>
              <a:t>Debe tener la opción para que el técnico firme</a:t>
            </a:r>
          </a:p>
        </p:txBody>
      </p: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EE3D1F82-20E8-2192-D5BC-A13330DF387F}"/>
              </a:ext>
            </a:extLst>
          </p:cNvPr>
          <p:cNvCxnSpPr/>
          <p:nvPr/>
        </p:nvCxnSpPr>
        <p:spPr>
          <a:xfrm flipH="1">
            <a:off x="10206182" y="4978400"/>
            <a:ext cx="868218" cy="2678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uadroTexto 3">
            <a:extLst>
              <a:ext uri="{FF2B5EF4-FFF2-40B4-BE49-F238E27FC236}">
                <a16:creationId xmlns:a16="http://schemas.microsoft.com/office/drawing/2014/main" id="{9FED229B-6E75-C080-FA29-FA7C50524A8F}"/>
              </a:ext>
            </a:extLst>
          </p:cNvPr>
          <p:cNvSpPr txBox="1"/>
          <p:nvPr/>
        </p:nvSpPr>
        <p:spPr>
          <a:xfrm>
            <a:off x="404950" y="4214143"/>
            <a:ext cx="1649420" cy="14773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Cargar información en un Excel  y Posteriormente ir a home</a:t>
            </a:r>
          </a:p>
        </p:txBody>
      </p: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9B54C3BC-CDE9-505D-B637-83D933B4EDE2}"/>
              </a:ext>
            </a:extLst>
          </p:cNvPr>
          <p:cNvCxnSpPr>
            <a:cxnSpLocks/>
          </p:cNvCxnSpPr>
          <p:nvPr/>
        </p:nvCxnSpPr>
        <p:spPr>
          <a:xfrm>
            <a:off x="2054370" y="4988852"/>
            <a:ext cx="665168" cy="724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4F7C5B03-CD03-257D-3C74-72E827DAF10E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21" name="Imagen 20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36F40ADA-42E6-2786-3D5E-C57564D558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26301720-7986-0BDB-CB0A-24F003B88B03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EXCAVADORA</a:t>
            </a:r>
          </a:p>
          <a:p>
            <a:r>
              <a:rPr lang="es-CO" dirty="0"/>
              <a:t>Traer de la BD</a:t>
            </a:r>
          </a:p>
        </p:txBody>
      </p:sp>
    </p:spTree>
    <p:extLst>
      <p:ext uri="{BB962C8B-B14F-4D97-AF65-F5344CB8AC3E}">
        <p14:creationId xmlns:p14="http://schemas.microsoft.com/office/powerpoint/2010/main" val="39602194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n 22">
            <a:extLst>
              <a:ext uri="{FF2B5EF4-FFF2-40B4-BE49-F238E27FC236}">
                <a16:creationId xmlns:a16="http://schemas.microsoft.com/office/drawing/2014/main" id="{52566995-2B7C-EC55-2C9A-9A13560C38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5064413" y="5819457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5247697" y="5916428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EE675EA-E71A-3EA3-220F-7563BD32EA39}"/>
              </a:ext>
            </a:extLst>
          </p:cNvPr>
          <p:cNvSpPr txBox="1"/>
          <p:nvPr/>
        </p:nvSpPr>
        <p:spPr>
          <a:xfrm>
            <a:off x="5224895" y="1360661"/>
            <a:ext cx="1637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atin typeface="Muller Bold" pitchFamily="2" charset="0"/>
              </a:rPr>
              <a:t>INVENTARIO</a:t>
            </a: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FACE5B02-F1C8-863D-C90B-9DF97A2687E9}"/>
              </a:ext>
            </a:extLst>
          </p:cNvPr>
          <p:cNvSpPr/>
          <p:nvPr/>
        </p:nvSpPr>
        <p:spPr>
          <a:xfrm>
            <a:off x="1140980" y="2940863"/>
            <a:ext cx="3066472" cy="767139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AAEC3B70-3EAE-F104-5EDE-4A4E77BEBF48}"/>
              </a:ext>
            </a:extLst>
          </p:cNvPr>
          <p:cNvSpPr/>
          <p:nvPr/>
        </p:nvSpPr>
        <p:spPr>
          <a:xfrm>
            <a:off x="4724890" y="2943938"/>
            <a:ext cx="3066472" cy="764064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77E78BC3-22D5-B174-582F-319964010357}"/>
              </a:ext>
            </a:extLst>
          </p:cNvPr>
          <p:cNvSpPr/>
          <p:nvPr/>
        </p:nvSpPr>
        <p:spPr>
          <a:xfrm>
            <a:off x="8051222" y="2920900"/>
            <a:ext cx="3066472" cy="775138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F44C415-736B-2CAC-AABA-B4299C3C5B7B}"/>
              </a:ext>
            </a:extLst>
          </p:cNvPr>
          <p:cNvSpPr txBox="1"/>
          <p:nvPr/>
        </p:nvSpPr>
        <p:spPr>
          <a:xfrm flipH="1">
            <a:off x="2051139" y="3129189"/>
            <a:ext cx="1595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b="1" dirty="0">
                <a:solidFill>
                  <a:schemeClr val="bg1"/>
                </a:solidFill>
                <a:latin typeface="Muller Bold" pitchFamily="2" charset="0"/>
              </a:rPr>
              <a:t>INGRESOS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F15E819D-9059-40AD-742A-D702E8807CCF}"/>
              </a:ext>
            </a:extLst>
          </p:cNvPr>
          <p:cNvSpPr txBox="1"/>
          <p:nvPr/>
        </p:nvSpPr>
        <p:spPr>
          <a:xfrm flipH="1">
            <a:off x="5654934" y="3127381"/>
            <a:ext cx="13894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b="1" dirty="0">
                <a:solidFill>
                  <a:schemeClr val="bg1"/>
                </a:solidFill>
                <a:latin typeface="Muller Bold" pitchFamily="2" charset="0"/>
              </a:rPr>
              <a:t>SALIDAS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975434AE-FFE3-1CE0-551A-46498FBA3B77}"/>
              </a:ext>
            </a:extLst>
          </p:cNvPr>
          <p:cNvSpPr txBox="1"/>
          <p:nvPr/>
        </p:nvSpPr>
        <p:spPr>
          <a:xfrm flipH="1">
            <a:off x="8815260" y="2970490"/>
            <a:ext cx="17052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b="1" dirty="0">
                <a:solidFill>
                  <a:schemeClr val="bg1"/>
                </a:solidFill>
                <a:latin typeface="Muller Bold" pitchFamily="2" charset="0"/>
              </a:rPr>
              <a:t>INVENTARIO ACTUAL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65B71CA-4B3E-A4DF-5174-013273ACCBFC}"/>
              </a:ext>
            </a:extLst>
          </p:cNvPr>
          <p:cNvSpPr txBox="1"/>
          <p:nvPr/>
        </p:nvSpPr>
        <p:spPr>
          <a:xfrm>
            <a:off x="0" y="157751"/>
            <a:ext cx="88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PAG31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EA1FD9A-3CFA-2D87-650A-C2DB01D624C7}"/>
              </a:ext>
            </a:extLst>
          </p:cNvPr>
          <p:cNvSpPr txBox="1"/>
          <p:nvPr/>
        </p:nvSpPr>
        <p:spPr>
          <a:xfrm>
            <a:off x="2674216" y="2269931"/>
            <a:ext cx="1649420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Ir a PAG 32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D5859DCD-BF4D-C565-BB48-DFE28A601D5C}"/>
              </a:ext>
            </a:extLst>
          </p:cNvPr>
          <p:cNvCxnSpPr/>
          <p:nvPr/>
        </p:nvCxnSpPr>
        <p:spPr>
          <a:xfrm flipH="1">
            <a:off x="3362035" y="2639263"/>
            <a:ext cx="375078" cy="2816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DF2BFB33-807D-559C-848F-036BB7F8ADBF}"/>
              </a:ext>
            </a:extLst>
          </p:cNvPr>
          <p:cNvCxnSpPr/>
          <p:nvPr/>
        </p:nvCxnSpPr>
        <p:spPr>
          <a:xfrm flipH="1">
            <a:off x="10147852" y="2524538"/>
            <a:ext cx="258418" cy="3789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E02E43F3-17A3-C652-18E9-9A66A13C465F}"/>
              </a:ext>
            </a:extLst>
          </p:cNvPr>
          <p:cNvSpPr txBox="1"/>
          <p:nvPr/>
        </p:nvSpPr>
        <p:spPr>
          <a:xfrm>
            <a:off x="5033103" y="5068015"/>
            <a:ext cx="1649420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Ir a Home</a:t>
            </a:r>
          </a:p>
        </p:txBody>
      </p: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6ADAB105-3E59-B468-02B6-A50D37A914DC}"/>
              </a:ext>
            </a:extLst>
          </p:cNvPr>
          <p:cNvCxnSpPr/>
          <p:nvPr/>
        </p:nvCxnSpPr>
        <p:spPr>
          <a:xfrm flipH="1">
            <a:off x="5720922" y="5437347"/>
            <a:ext cx="375078" cy="2816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127D1CE6-F32A-8526-36AE-F9FD79827BF1}"/>
              </a:ext>
            </a:extLst>
          </p:cNvPr>
          <p:cNvSpPr txBox="1"/>
          <p:nvPr/>
        </p:nvSpPr>
        <p:spPr>
          <a:xfrm>
            <a:off x="9323142" y="2162730"/>
            <a:ext cx="1649420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Ir a PAG 40</a:t>
            </a:r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2A98B1DA-2E64-F10B-4FBE-F0CE11D9A190}"/>
              </a:ext>
            </a:extLst>
          </p:cNvPr>
          <p:cNvCxnSpPr/>
          <p:nvPr/>
        </p:nvCxnSpPr>
        <p:spPr>
          <a:xfrm flipH="1">
            <a:off x="6070587" y="2647430"/>
            <a:ext cx="375078" cy="2816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5304DBE-4291-25C1-8B5D-404D391F8364}"/>
              </a:ext>
            </a:extLst>
          </p:cNvPr>
          <p:cNvSpPr txBox="1"/>
          <p:nvPr/>
        </p:nvSpPr>
        <p:spPr>
          <a:xfrm>
            <a:off x="5620955" y="2278098"/>
            <a:ext cx="1649420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Ir a PAG 36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B3F01FE0-9797-DA11-5E7B-4B6CF0540F93}"/>
              </a:ext>
            </a:extLst>
          </p:cNvPr>
          <p:cNvSpPr txBox="1"/>
          <p:nvPr/>
        </p:nvSpPr>
        <p:spPr>
          <a:xfrm>
            <a:off x="8080514" y="470039"/>
            <a:ext cx="34095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             FECHA Y HORA </a:t>
            </a:r>
            <a:r>
              <a:rPr lang="es-CO" sz="1600" dirty="0">
                <a:latin typeface="Muller ExtraBold" pitchFamily="2" charset="0"/>
              </a:rPr>
              <a:t>(</a:t>
            </a:r>
            <a:r>
              <a:rPr lang="es-CO" sz="1600" dirty="0" err="1">
                <a:latin typeface="Muller ExtraBold" pitchFamily="2" charset="0"/>
              </a:rPr>
              <a:t>dd</a:t>
            </a:r>
            <a:r>
              <a:rPr lang="es-CO" sz="1600" dirty="0">
                <a:latin typeface="Muller ExtraBold" pitchFamily="2" charset="0"/>
              </a:rPr>
              <a:t>/mm/</a:t>
            </a:r>
            <a:r>
              <a:rPr lang="es-CO" sz="1600" dirty="0" err="1">
                <a:latin typeface="Muller ExtraBold" pitchFamily="2" charset="0"/>
              </a:rPr>
              <a:t>yyyy</a:t>
            </a:r>
            <a:r>
              <a:rPr lang="es-CO" sz="1600" dirty="0">
                <a:latin typeface="Muller ExtraBold" pitchFamily="2" charset="0"/>
              </a:rPr>
              <a:t>) – Hora Militar</a:t>
            </a:r>
            <a:endParaRPr lang="es-CO" dirty="0">
              <a:latin typeface="Muller ExtraBold" pitchFamily="2" charset="0"/>
            </a:endParaRP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28DA6C4F-24AA-2BD7-819C-C73F617E33A1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12" name="Imagen 11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667C59EC-E788-108A-A6C6-C3F9BE2625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9727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>
            <a:extLst>
              <a:ext uri="{FF2B5EF4-FFF2-40B4-BE49-F238E27FC236}">
                <a16:creationId xmlns:a16="http://schemas.microsoft.com/office/drawing/2014/main" id="{959DC530-E871-4299-D2E3-8810959B91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INGRESAR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3864982" y="5720659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048266" y="5794874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EE675EA-E71A-3EA3-220F-7563BD32EA39}"/>
              </a:ext>
            </a:extLst>
          </p:cNvPr>
          <p:cNvSpPr txBox="1"/>
          <p:nvPr/>
        </p:nvSpPr>
        <p:spPr>
          <a:xfrm>
            <a:off x="4868193" y="1071573"/>
            <a:ext cx="3484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atin typeface="Muller Bold" pitchFamily="2" charset="0"/>
              </a:rPr>
              <a:t>INVENTARIO -  INGRESOS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AB304EC-ADA6-B6D5-580D-FF7CFB1421F2}"/>
              </a:ext>
            </a:extLst>
          </p:cNvPr>
          <p:cNvSpPr txBox="1"/>
          <p:nvPr/>
        </p:nvSpPr>
        <p:spPr>
          <a:xfrm>
            <a:off x="1601421" y="1815000"/>
            <a:ext cx="489368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700" dirty="0">
                <a:latin typeface="Muller Bold" pitchFamily="2" charset="0"/>
              </a:rPr>
              <a:t>FILTROS CATERPILLAR 966H</a:t>
            </a:r>
            <a:endParaRPr lang="es-MX" sz="1950" dirty="0">
              <a:latin typeface="Muller Bold" pitchFamily="2" charset="0"/>
            </a:endParaRP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77F805AC-815C-5CD4-14B5-2CF4FDF20D6C}"/>
              </a:ext>
            </a:extLst>
          </p:cNvPr>
          <p:cNvSpPr/>
          <p:nvPr/>
        </p:nvSpPr>
        <p:spPr>
          <a:xfrm>
            <a:off x="6165273" y="5729996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4B117FC-EBA3-41B1-34E9-6685C4587EBA}"/>
              </a:ext>
            </a:extLst>
          </p:cNvPr>
          <p:cNvSpPr txBox="1"/>
          <p:nvPr/>
        </p:nvSpPr>
        <p:spPr>
          <a:xfrm>
            <a:off x="6348557" y="5794874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63D9D2D-D37B-03C1-8D55-06BC74B4CBF4}"/>
              </a:ext>
            </a:extLst>
          </p:cNvPr>
          <p:cNvSpPr txBox="1"/>
          <p:nvPr/>
        </p:nvSpPr>
        <p:spPr>
          <a:xfrm>
            <a:off x="0" y="136060"/>
            <a:ext cx="88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PAG32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77803B78-BAC0-AD5E-E9F9-4C3B0765F32B}"/>
              </a:ext>
            </a:extLst>
          </p:cNvPr>
          <p:cNvSpPr txBox="1"/>
          <p:nvPr/>
        </p:nvSpPr>
        <p:spPr>
          <a:xfrm>
            <a:off x="341833" y="6366936"/>
            <a:ext cx="1241629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Adiciona insumos al inventario 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A3ECF391-BCEA-B520-9EAF-62475BB9A650}"/>
              </a:ext>
            </a:extLst>
          </p:cNvPr>
          <p:cNvSpPr txBox="1"/>
          <p:nvPr/>
        </p:nvSpPr>
        <p:spPr>
          <a:xfrm flipH="1">
            <a:off x="5372434" y="320726"/>
            <a:ext cx="2680542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Insertar números del 1 al 9 por el usuario</a:t>
            </a:r>
          </a:p>
        </p:txBody>
      </p:sp>
      <p:cxnSp>
        <p:nvCxnSpPr>
          <p:cNvPr id="27" name="Conector recto de flecha 26">
            <a:extLst>
              <a:ext uri="{FF2B5EF4-FFF2-40B4-BE49-F238E27FC236}">
                <a16:creationId xmlns:a16="http://schemas.microsoft.com/office/drawing/2014/main" id="{2A61BAC5-CDE3-CFE3-E5B2-720C7C84E1C4}"/>
              </a:ext>
            </a:extLst>
          </p:cNvPr>
          <p:cNvCxnSpPr>
            <a:cxnSpLocks/>
          </p:cNvCxnSpPr>
          <p:nvPr/>
        </p:nvCxnSpPr>
        <p:spPr>
          <a:xfrm flipH="1">
            <a:off x="5642013" y="957358"/>
            <a:ext cx="992011" cy="14710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07FED6F1-7BDD-1F5A-B1BB-7D6E9FAACA28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5655993" y="967057"/>
            <a:ext cx="1056712" cy="18614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14BC3093-35F4-3AD4-B3CC-98534EC316EC}"/>
              </a:ext>
            </a:extLst>
          </p:cNvPr>
          <p:cNvCxnSpPr>
            <a:stCxn id="21" idx="3"/>
          </p:cNvCxnSpPr>
          <p:nvPr/>
        </p:nvCxnSpPr>
        <p:spPr>
          <a:xfrm flipV="1">
            <a:off x="1583462" y="6229083"/>
            <a:ext cx="593208" cy="599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uadroTexto 42">
            <a:extLst>
              <a:ext uri="{FF2B5EF4-FFF2-40B4-BE49-F238E27FC236}">
                <a16:creationId xmlns:a16="http://schemas.microsoft.com/office/drawing/2014/main" id="{45D7C7EC-85FE-8D07-1C10-7EACB004DF88}"/>
              </a:ext>
            </a:extLst>
          </p:cNvPr>
          <p:cNvSpPr txBox="1"/>
          <p:nvPr/>
        </p:nvSpPr>
        <p:spPr>
          <a:xfrm>
            <a:off x="4673102" y="6579744"/>
            <a:ext cx="124162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Ir a PAG 31</a:t>
            </a:r>
          </a:p>
        </p:txBody>
      </p:sp>
      <p:cxnSp>
        <p:nvCxnSpPr>
          <p:cNvPr id="45" name="Conector recto de flecha 44">
            <a:extLst>
              <a:ext uri="{FF2B5EF4-FFF2-40B4-BE49-F238E27FC236}">
                <a16:creationId xmlns:a16="http://schemas.microsoft.com/office/drawing/2014/main" id="{BC354AC5-01A0-E932-4B77-0A7385EB08CD}"/>
              </a:ext>
            </a:extLst>
          </p:cNvPr>
          <p:cNvCxnSpPr/>
          <p:nvPr/>
        </p:nvCxnSpPr>
        <p:spPr>
          <a:xfrm flipH="1" flipV="1">
            <a:off x="4966144" y="6229083"/>
            <a:ext cx="348097" cy="350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CuadroTexto 45">
            <a:extLst>
              <a:ext uri="{FF2B5EF4-FFF2-40B4-BE49-F238E27FC236}">
                <a16:creationId xmlns:a16="http://schemas.microsoft.com/office/drawing/2014/main" id="{0C8BE983-EAA7-06E4-BFBC-3AD0BF0A599B}"/>
              </a:ext>
            </a:extLst>
          </p:cNvPr>
          <p:cNvSpPr txBox="1"/>
          <p:nvPr/>
        </p:nvSpPr>
        <p:spPr>
          <a:xfrm>
            <a:off x="7790348" y="6584019"/>
            <a:ext cx="124162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Ir a PAG 33</a:t>
            </a:r>
          </a:p>
        </p:txBody>
      </p: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BBC6ED94-157B-09FA-5864-3A2BA83D70D5}"/>
              </a:ext>
            </a:extLst>
          </p:cNvPr>
          <p:cNvCxnSpPr/>
          <p:nvPr/>
        </p:nvCxnSpPr>
        <p:spPr>
          <a:xfrm flipH="1" flipV="1">
            <a:off x="7880350" y="6242832"/>
            <a:ext cx="348097" cy="350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Tabla 24">
            <a:extLst>
              <a:ext uri="{FF2B5EF4-FFF2-40B4-BE49-F238E27FC236}">
                <a16:creationId xmlns:a16="http://schemas.microsoft.com/office/drawing/2014/main" id="{8C71FACF-79EE-DBD9-D5FE-4180EC9E96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9976800"/>
              </p:ext>
            </p:extLst>
          </p:nvPr>
        </p:nvGraphicFramePr>
        <p:xfrm>
          <a:off x="1591338" y="2218568"/>
          <a:ext cx="5085756" cy="325744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05482">
                  <a:extLst>
                    <a:ext uri="{9D8B030D-6E8A-4147-A177-3AD203B41FA5}">
                      <a16:colId xmlns:a16="http://schemas.microsoft.com/office/drawing/2014/main" val="488788996"/>
                    </a:ext>
                  </a:extLst>
                </a:gridCol>
                <a:gridCol w="1589299">
                  <a:extLst>
                    <a:ext uri="{9D8B030D-6E8A-4147-A177-3AD203B41FA5}">
                      <a16:colId xmlns:a16="http://schemas.microsoft.com/office/drawing/2014/main" val="2309502408"/>
                    </a:ext>
                  </a:extLst>
                </a:gridCol>
                <a:gridCol w="990975">
                  <a:extLst>
                    <a:ext uri="{9D8B030D-6E8A-4147-A177-3AD203B41FA5}">
                      <a16:colId xmlns:a16="http://schemas.microsoft.com/office/drawing/2014/main" val="2086169546"/>
                    </a:ext>
                  </a:extLst>
                </a:gridCol>
              </a:tblGrid>
              <a:tr h="275277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Descripción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Codigo</a:t>
                      </a:r>
                      <a:endParaRPr lang="es-CO" sz="14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Cantidad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3321863"/>
                  </a:ext>
                </a:extLst>
              </a:tr>
              <a:tr h="29821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Aceite Motor: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B99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Muller Regular" pitchFamily="2" charset="0"/>
                        </a:rPr>
                        <a:t>        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3197956"/>
                  </a:ext>
                </a:extLst>
              </a:tr>
              <a:tr h="29821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Combustible: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 BF1399SP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226782378"/>
                  </a:ext>
                </a:extLst>
              </a:tr>
              <a:tr h="29821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Combustible: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BF7753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775968283"/>
                  </a:ext>
                </a:extLst>
              </a:tr>
              <a:tr h="29821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Servo :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PT9407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86708251"/>
                  </a:ext>
                </a:extLst>
              </a:tr>
              <a:tr h="29821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Cabina: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PA3781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05894440"/>
                  </a:ext>
                </a:extLst>
              </a:tr>
              <a:tr h="29821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Hidráulico: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BT9353 MPG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12611014"/>
                  </a:ext>
                </a:extLst>
              </a:tr>
              <a:tr h="29821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Hidráulico: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BT8309 MPG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97249120"/>
                  </a:ext>
                </a:extLst>
              </a:tr>
              <a:tr h="29821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Aire Interno: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RS3999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02719640"/>
                  </a:ext>
                </a:extLst>
              </a:tr>
              <a:tr h="29821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Aire Externo: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RS3998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59294772"/>
                  </a:ext>
                </a:extLst>
              </a:tr>
              <a:tr h="29821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F. Prefiltro:          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DA2450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79118412"/>
                  </a:ext>
                </a:extLst>
              </a:tr>
            </a:tbl>
          </a:graphicData>
        </a:graphic>
      </p:graphicFrame>
      <p:sp>
        <p:nvSpPr>
          <p:cNvPr id="15" name="CuadroTexto 14">
            <a:extLst>
              <a:ext uri="{FF2B5EF4-FFF2-40B4-BE49-F238E27FC236}">
                <a16:creationId xmlns:a16="http://schemas.microsoft.com/office/drawing/2014/main" id="{8EDCD4DE-2FD2-6E1A-1906-F8A18162845C}"/>
              </a:ext>
            </a:extLst>
          </p:cNvPr>
          <p:cNvSpPr txBox="1"/>
          <p:nvPr/>
        </p:nvSpPr>
        <p:spPr>
          <a:xfrm>
            <a:off x="8080514" y="470039"/>
            <a:ext cx="34095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             FECHA Y HORA </a:t>
            </a:r>
            <a:r>
              <a:rPr lang="es-CO" sz="1600" dirty="0">
                <a:latin typeface="Muller ExtraBold" pitchFamily="2" charset="0"/>
              </a:rPr>
              <a:t>(</a:t>
            </a:r>
            <a:r>
              <a:rPr lang="es-CO" sz="1600" dirty="0" err="1">
                <a:latin typeface="Muller ExtraBold" pitchFamily="2" charset="0"/>
              </a:rPr>
              <a:t>dd</a:t>
            </a:r>
            <a:r>
              <a:rPr lang="es-CO" sz="1600" dirty="0">
                <a:latin typeface="Muller ExtraBold" pitchFamily="2" charset="0"/>
              </a:rPr>
              <a:t>/mm/</a:t>
            </a:r>
            <a:r>
              <a:rPr lang="es-CO" sz="1600" dirty="0" err="1">
                <a:latin typeface="Muller ExtraBold" pitchFamily="2" charset="0"/>
              </a:rPr>
              <a:t>yyyy</a:t>
            </a:r>
            <a:r>
              <a:rPr lang="es-CO" sz="1600" dirty="0">
                <a:latin typeface="Muller ExtraBold" pitchFamily="2" charset="0"/>
              </a:rPr>
              <a:t>) – Hora Militar</a:t>
            </a:r>
            <a:endParaRPr lang="es-CO" dirty="0">
              <a:latin typeface="Muller ExtraBold" pitchFamily="2" charset="0"/>
            </a:endParaRPr>
          </a:p>
        </p:txBody>
      </p:sp>
      <p:pic>
        <p:nvPicPr>
          <p:cNvPr id="17" name="Imagen 16" descr="Imagen que contiene taza, interior, tabla, artículos&#10;&#10;Descripción generada automáticamente">
            <a:extLst>
              <a:ext uri="{FF2B5EF4-FFF2-40B4-BE49-F238E27FC236}">
                <a16:creationId xmlns:a16="http://schemas.microsoft.com/office/drawing/2014/main" id="{6810E2A0-B408-2FCE-0FBB-C4A2D29F88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4137" y="1916929"/>
            <a:ext cx="3612463" cy="3743349"/>
          </a:xfrm>
          <a:prstGeom prst="rect">
            <a:avLst/>
          </a:prstGeom>
        </p:spPr>
      </p:pic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AF1A2992-EABA-6916-1B6F-A79901E87C65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12" name="Imagen 11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CC5245F4-75C5-1B5F-6848-2CE8707101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238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>
            <a:extLst>
              <a:ext uri="{FF2B5EF4-FFF2-40B4-BE49-F238E27FC236}">
                <a16:creationId xmlns:a16="http://schemas.microsoft.com/office/drawing/2014/main" id="{8A16A6A0-7151-07A7-7D3F-F3BDB10EA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256" y="0"/>
            <a:ext cx="12212589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INGRESAR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3864982" y="5720659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044247" y="5794874"/>
            <a:ext cx="1696605" cy="369332"/>
          </a:xfrm>
          <a:prstGeom prst="rect">
            <a:avLst/>
          </a:prstGeom>
          <a:solidFill>
            <a:srgbClr val="004164"/>
          </a:solidFill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EE675EA-E71A-3EA3-220F-7563BD32EA39}"/>
              </a:ext>
            </a:extLst>
          </p:cNvPr>
          <p:cNvSpPr txBox="1"/>
          <p:nvPr/>
        </p:nvSpPr>
        <p:spPr>
          <a:xfrm>
            <a:off x="4752751" y="1025748"/>
            <a:ext cx="3484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atin typeface="Muller Bold" pitchFamily="2" charset="0"/>
              </a:rPr>
              <a:t>INVENTARIO -  INGRESOS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AB304EC-ADA6-B6D5-580D-FF7CFB1421F2}"/>
              </a:ext>
            </a:extLst>
          </p:cNvPr>
          <p:cNvSpPr txBox="1"/>
          <p:nvPr/>
        </p:nvSpPr>
        <p:spPr>
          <a:xfrm>
            <a:off x="1632615" y="1731235"/>
            <a:ext cx="3393497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900" dirty="0">
                <a:latin typeface="Muller Bold" pitchFamily="2" charset="0"/>
              </a:rPr>
              <a:t>FILTROS DOOSAN DL320A                               </a:t>
            </a: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77F805AC-815C-5CD4-14B5-2CF4FDF20D6C}"/>
              </a:ext>
            </a:extLst>
          </p:cNvPr>
          <p:cNvSpPr/>
          <p:nvPr/>
        </p:nvSpPr>
        <p:spPr>
          <a:xfrm>
            <a:off x="6165273" y="5729996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                             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4B117FC-EBA3-41B1-34E9-6685C4587EBA}"/>
              </a:ext>
            </a:extLst>
          </p:cNvPr>
          <p:cNvSpPr txBox="1"/>
          <p:nvPr/>
        </p:nvSpPr>
        <p:spPr>
          <a:xfrm>
            <a:off x="6348557" y="5794874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                         </a:t>
            </a:r>
            <a:r>
              <a:rPr lang="es-CO" dirty="0">
                <a:latin typeface="Muller Bold" pitchFamily="2" charset="0"/>
              </a:rPr>
              <a:t>                                                               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EBF36D3-4CD4-AC4F-9977-BA6B228630A2}"/>
              </a:ext>
            </a:extLst>
          </p:cNvPr>
          <p:cNvSpPr txBox="1"/>
          <p:nvPr/>
        </p:nvSpPr>
        <p:spPr>
          <a:xfrm>
            <a:off x="-21256" y="157751"/>
            <a:ext cx="88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PAG33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00491451-9EA5-5372-70C5-D4EAECB5F931}"/>
              </a:ext>
            </a:extLst>
          </p:cNvPr>
          <p:cNvSpPr txBox="1"/>
          <p:nvPr/>
        </p:nvSpPr>
        <p:spPr>
          <a:xfrm>
            <a:off x="119878" y="5822974"/>
            <a:ext cx="1241629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Adiciona insumos al inventario </a:t>
            </a:r>
          </a:p>
        </p:txBody>
      </p: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4CB6464C-81F8-2C40-7E56-507E3BB77C9A}"/>
              </a:ext>
            </a:extLst>
          </p:cNvPr>
          <p:cNvCxnSpPr>
            <a:cxnSpLocks/>
          </p:cNvCxnSpPr>
          <p:nvPr/>
        </p:nvCxnSpPr>
        <p:spPr>
          <a:xfrm flipV="1">
            <a:off x="1357334" y="6130720"/>
            <a:ext cx="332934" cy="2446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uadroTexto 38">
            <a:extLst>
              <a:ext uri="{FF2B5EF4-FFF2-40B4-BE49-F238E27FC236}">
                <a16:creationId xmlns:a16="http://schemas.microsoft.com/office/drawing/2014/main" id="{ED2341FA-9484-5EB8-2C5B-E4BA51B900E4}"/>
              </a:ext>
            </a:extLst>
          </p:cNvPr>
          <p:cNvSpPr txBox="1"/>
          <p:nvPr/>
        </p:nvSpPr>
        <p:spPr>
          <a:xfrm>
            <a:off x="4673102" y="6579744"/>
            <a:ext cx="124162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Ir a PAG 32</a:t>
            </a:r>
          </a:p>
        </p:txBody>
      </p:sp>
      <p:cxnSp>
        <p:nvCxnSpPr>
          <p:cNvPr id="41" name="Conector recto de flecha 40">
            <a:extLst>
              <a:ext uri="{FF2B5EF4-FFF2-40B4-BE49-F238E27FC236}">
                <a16:creationId xmlns:a16="http://schemas.microsoft.com/office/drawing/2014/main" id="{9D51DB29-A387-D1C6-D6B7-E121932CCC5A}"/>
              </a:ext>
            </a:extLst>
          </p:cNvPr>
          <p:cNvCxnSpPr/>
          <p:nvPr/>
        </p:nvCxnSpPr>
        <p:spPr>
          <a:xfrm flipH="1" flipV="1">
            <a:off x="4966144" y="6229083"/>
            <a:ext cx="348097" cy="350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uadroTexto 42">
            <a:extLst>
              <a:ext uri="{FF2B5EF4-FFF2-40B4-BE49-F238E27FC236}">
                <a16:creationId xmlns:a16="http://schemas.microsoft.com/office/drawing/2014/main" id="{FE79E391-F6AF-0D49-7083-AD5A3653CEFE}"/>
              </a:ext>
            </a:extLst>
          </p:cNvPr>
          <p:cNvSpPr txBox="1"/>
          <p:nvPr/>
        </p:nvSpPr>
        <p:spPr>
          <a:xfrm>
            <a:off x="7822030" y="6583503"/>
            <a:ext cx="124162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Ir a PAG 34</a:t>
            </a:r>
          </a:p>
        </p:txBody>
      </p:sp>
      <p:cxnSp>
        <p:nvCxnSpPr>
          <p:cNvPr id="44" name="Conector recto de flecha 43">
            <a:extLst>
              <a:ext uri="{FF2B5EF4-FFF2-40B4-BE49-F238E27FC236}">
                <a16:creationId xmlns:a16="http://schemas.microsoft.com/office/drawing/2014/main" id="{5E8F9A71-F03C-9996-0E69-55005A041FB1}"/>
              </a:ext>
            </a:extLst>
          </p:cNvPr>
          <p:cNvCxnSpPr/>
          <p:nvPr/>
        </p:nvCxnSpPr>
        <p:spPr>
          <a:xfrm flipH="1" flipV="1">
            <a:off x="7880350" y="6242832"/>
            <a:ext cx="348097" cy="350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00547CE7-A2B5-E6CD-3D5D-72A90B6C3F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2030540"/>
              </p:ext>
            </p:extLst>
          </p:nvPr>
        </p:nvGraphicFramePr>
        <p:xfrm>
          <a:off x="1632615" y="2224320"/>
          <a:ext cx="5173737" cy="341516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48826">
                  <a:extLst>
                    <a:ext uri="{9D8B030D-6E8A-4147-A177-3AD203B41FA5}">
                      <a16:colId xmlns:a16="http://schemas.microsoft.com/office/drawing/2014/main" val="3788177115"/>
                    </a:ext>
                  </a:extLst>
                </a:gridCol>
                <a:gridCol w="1616793">
                  <a:extLst>
                    <a:ext uri="{9D8B030D-6E8A-4147-A177-3AD203B41FA5}">
                      <a16:colId xmlns:a16="http://schemas.microsoft.com/office/drawing/2014/main" val="1208550264"/>
                    </a:ext>
                  </a:extLst>
                </a:gridCol>
                <a:gridCol w="1008118">
                  <a:extLst>
                    <a:ext uri="{9D8B030D-6E8A-4147-A177-3AD203B41FA5}">
                      <a16:colId xmlns:a16="http://schemas.microsoft.com/office/drawing/2014/main" val="2247095763"/>
                    </a:ext>
                  </a:extLst>
                </a:gridCol>
              </a:tblGrid>
              <a:tr h="280855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1" u="none" strike="noStrike" dirty="0">
                          <a:effectLst/>
                          <a:latin typeface="Muller Regular" pitchFamily="2" charset="0"/>
                        </a:rPr>
                        <a:t>Descripción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1" u="none" strike="noStrike" dirty="0">
                          <a:effectLst/>
                          <a:latin typeface="Muller Regular" pitchFamily="2" charset="0"/>
                        </a:rPr>
                        <a:t>Código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1" u="none" strike="noStrike" dirty="0">
                          <a:effectLst/>
                          <a:latin typeface="Muller Regular" pitchFamily="2" charset="0"/>
                        </a:rPr>
                        <a:t>Cantidad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067448"/>
                  </a:ext>
                </a:extLst>
              </a:tr>
              <a:tr h="28085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Aceite de Motor: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B7239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428350389"/>
                  </a:ext>
                </a:extLst>
              </a:tr>
              <a:tr h="28085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Combustible: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400504-00078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9885029"/>
                  </a:ext>
                </a:extLst>
              </a:tr>
              <a:tr h="28085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F. Combustible:        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   SFC-89010 BF7813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977898027"/>
                  </a:ext>
                </a:extLst>
              </a:tr>
              <a:tr h="28085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Servotransmision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BT9422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14737973"/>
                  </a:ext>
                </a:extLst>
              </a:tr>
              <a:tr h="28085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Piloto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PT9493-MPG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70484981"/>
                  </a:ext>
                </a:extLst>
              </a:tr>
              <a:tr h="280855"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Hidraulico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400504-00227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804444874"/>
                  </a:ext>
                </a:extLst>
              </a:tr>
              <a:tr h="453133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F. Aire Cabina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400402-00005B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929523538"/>
                  </a:ext>
                </a:extLst>
              </a:tr>
              <a:tr h="28085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Aire Interno :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RS3870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60063403"/>
                  </a:ext>
                </a:extLst>
              </a:tr>
              <a:tr h="28085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Aire Externo: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RS3871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81296556"/>
                  </a:ext>
                </a:extLst>
              </a:tr>
              <a:tr h="28085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F. Prefiltro:                 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 DA2450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49822010"/>
                  </a:ext>
                </a:extLst>
              </a:tr>
            </a:tbl>
          </a:graphicData>
        </a:graphic>
      </p:graphicFrame>
      <p:sp>
        <p:nvSpPr>
          <p:cNvPr id="17" name="CuadroTexto 16">
            <a:extLst>
              <a:ext uri="{FF2B5EF4-FFF2-40B4-BE49-F238E27FC236}">
                <a16:creationId xmlns:a16="http://schemas.microsoft.com/office/drawing/2014/main" id="{1CCD2B5E-7D44-2A34-46C0-241835D111CA}"/>
              </a:ext>
            </a:extLst>
          </p:cNvPr>
          <p:cNvSpPr txBox="1"/>
          <p:nvPr/>
        </p:nvSpPr>
        <p:spPr>
          <a:xfrm>
            <a:off x="8080514" y="470039"/>
            <a:ext cx="34095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             FECHA Y HORA </a:t>
            </a:r>
            <a:r>
              <a:rPr lang="es-CO" sz="1600" dirty="0">
                <a:latin typeface="Muller ExtraBold" pitchFamily="2" charset="0"/>
              </a:rPr>
              <a:t>(</a:t>
            </a:r>
            <a:r>
              <a:rPr lang="es-CO" sz="1600" dirty="0" err="1">
                <a:latin typeface="Muller ExtraBold" pitchFamily="2" charset="0"/>
              </a:rPr>
              <a:t>dd</a:t>
            </a:r>
            <a:r>
              <a:rPr lang="es-CO" sz="1600" dirty="0">
                <a:latin typeface="Muller ExtraBold" pitchFamily="2" charset="0"/>
              </a:rPr>
              <a:t>/mm/</a:t>
            </a:r>
            <a:r>
              <a:rPr lang="es-CO" sz="1600" dirty="0" err="1">
                <a:latin typeface="Muller ExtraBold" pitchFamily="2" charset="0"/>
              </a:rPr>
              <a:t>yyyy</a:t>
            </a:r>
            <a:r>
              <a:rPr lang="es-CO" sz="1600" dirty="0">
                <a:latin typeface="Muller ExtraBold" pitchFamily="2" charset="0"/>
              </a:rPr>
              <a:t>) – Hora Militar</a:t>
            </a:r>
            <a:endParaRPr lang="es-CO" dirty="0">
              <a:latin typeface="Muller ExtraBold" pitchFamily="2" charset="0"/>
            </a:endParaRPr>
          </a:p>
        </p:txBody>
      </p:sp>
      <p:pic>
        <p:nvPicPr>
          <p:cNvPr id="19" name="Imagen 18" descr="Una taza de cafe&#10;&#10;Descripción generada automáticamente con confianza baja">
            <a:extLst>
              <a:ext uri="{FF2B5EF4-FFF2-40B4-BE49-F238E27FC236}">
                <a16:creationId xmlns:a16="http://schemas.microsoft.com/office/drawing/2014/main" id="{4775E54B-1231-487D-19A8-7983BE9A6C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2870" y="1686051"/>
            <a:ext cx="2943225" cy="4324350"/>
          </a:xfrm>
          <a:prstGeom prst="rect">
            <a:avLst/>
          </a:prstGeom>
        </p:spPr>
      </p:pic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C15792EE-F9A7-B43E-10DF-2C1C32F6257A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12" name="Imagen 11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B9D5F995-0466-A760-3B98-A367F25996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4724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83836567-DDBC-342B-F225-ADE5B4D06D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30595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87693" y="5794874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INGRESAR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3864982" y="5720659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048266" y="5794874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EE675EA-E71A-3EA3-220F-7563BD32EA39}"/>
              </a:ext>
            </a:extLst>
          </p:cNvPr>
          <p:cNvSpPr txBox="1"/>
          <p:nvPr/>
        </p:nvSpPr>
        <p:spPr>
          <a:xfrm>
            <a:off x="4752751" y="1025748"/>
            <a:ext cx="3484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atin typeface="Muller Bold" pitchFamily="2" charset="0"/>
              </a:rPr>
              <a:t>INVENTARIO -  INGRESOS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AB304EC-ADA6-B6D5-580D-FF7CFB1421F2}"/>
              </a:ext>
            </a:extLst>
          </p:cNvPr>
          <p:cNvSpPr txBox="1"/>
          <p:nvPr/>
        </p:nvSpPr>
        <p:spPr>
          <a:xfrm>
            <a:off x="1570044" y="1762665"/>
            <a:ext cx="410165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900" dirty="0">
                <a:latin typeface="Muller Bold" pitchFamily="2" charset="0"/>
              </a:rPr>
              <a:t>FILTROS KOMATSU PC200-8MO</a:t>
            </a: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77F805AC-815C-5CD4-14B5-2CF4FDF20D6C}"/>
              </a:ext>
            </a:extLst>
          </p:cNvPr>
          <p:cNvSpPr/>
          <p:nvPr/>
        </p:nvSpPr>
        <p:spPr>
          <a:xfrm>
            <a:off x="6165273" y="5729996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4B117FC-EBA3-41B1-34E9-6685C4587EBA}"/>
              </a:ext>
            </a:extLst>
          </p:cNvPr>
          <p:cNvSpPr txBox="1"/>
          <p:nvPr/>
        </p:nvSpPr>
        <p:spPr>
          <a:xfrm>
            <a:off x="6348557" y="5794874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2D94B0CB-8E59-030C-AC0F-C0674CC32F1E}"/>
              </a:ext>
            </a:extLst>
          </p:cNvPr>
          <p:cNvSpPr txBox="1"/>
          <p:nvPr/>
        </p:nvSpPr>
        <p:spPr>
          <a:xfrm>
            <a:off x="115705" y="5794874"/>
            <a:ext cx="1241629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Adiciona insumos al inventario </a:t>
            </a:r>
          </a:p>
        </p:txBody>
      </p:sp>
      <p:cxnSp>
        <p:nvCxnSpPr>
          <p:cNvPr id="40" name="Conector recto de flecha 39">
            <a:extLst>
              <a:ext uri="{FF2B5EF4-FFF2-40B4-BE49-F238E27FC236}">
                <a16:creationId xmlns:a16="http://schemas.microsoft.com/office/drawing/2014/main" id="{19191DBD-CD81-22C5-66E9-52823C29FD3F}"/>
              </a:ext>
            </a:extLst>
          </p:cNvPr>
          <p:cNvCxnSpPr>
            <a:cxnSpLocks/>
          </p:cNvCxnSpPr>
          <p:nvPr/>
        </p:nvCxnSpPr>
        <p:spPr>
          <a:xfrm flipV="1">
            <a:off x="1357334" y="6130720"/>
            <a:ext cx="332934" cy="2446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uadroTexto 40">
            <a:extLst>
              <a:ext uri="{FF2B5EF4-FFF2-40B4-BE49-F238E27FC236}">
                <a16:creationId xmlns:a16="http://schemas.microsoft.com/office/drawing/2014/main" id="{0E7B7820-46FB-B1DE-AFB2-2BF3F6EABEBB}"/>
              </a:ext>
            </a:extLst>
          </p:cNvPr>
          <p:cNvSpPr txBox="1"/>
          <p:nvPr/>
        </p:nvSpPr>
        <p:spPr>
          <a:xfrm>
            <a:off x="4673102" y="6579744"/>
            <a:ext cx="124162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Ir a PAG 33</a:t>
            </a:r>
          </a:p>
        </p:txBody>
      </p: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AC8A0E81-EC11-A2E5-6577-E6BD621920B6}"/>
              </a:ext>
            </a:extLst>
          </p:cNvPr>
          <p:cNvCxnSpPr/>
          <p:nvPr/>
        </p:nvCxnSpPr>
        <p:spPr>
          <a:xfrm flipH="1" flipV="1">
            <a:off x="4966144" y="6229083"/>
            <a:ext cx="348097" cy="350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uadroTexto 42">
            <a:extLst>
              <a:ext uri="{FF2B5EF4-FFF2-40B4-BE49-F238E27FC236}">
                <a16:creationId xmlns:a16="http://schemas.microsoft.com/office/drawing/2014/main" id="{22542877-622D-242E-29AD-1F21616211BA}"/>
              </a:ext>
            </a:extLst>
          </p:cNvPr>
          <p:cNvSpPr txBox="1"/>
          <p:nvPr/>
        </p:nvSpPr>
        <p:spPr>
          <a:xfrm>
            <a:off x="7790348" y="6581706"/>
            <a:ext cx="124162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Ir a PAG 35</a:t>
            </a:r>
          </a:p>
        </p:txBody>
      </p:sp>
      <p:cxnSp>
        <p:nvCxnSpPr>
          <p:cNvPr id="44" name="Conector recto de flecha 43">
            <a:extLst>
              <a:ext uri="{FF2B5EF4-FFF2-40B4-BE49-F238E27FC236}">
                <a16:creationId xmlns:a16="http://schemas.microsoft.com/office/drawing/2014/main" id="{9CFFACC8-E9D2-74A2-FE08-FF7236B0C02B}"/>
              </a:ext>
            </a:extLst>
          </p:cNvPr>
          <p:cNvCxnSpPr/>
          <p:nvPr/>
        </p:nvCxnSpPr>
        <p:spPr>
          <a:xfrm flipH="1" flipV="1">
            <a:off x="7880350" y="6242832"/>
            <a:ext cx="348097" cy="350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uadroTexto 44">
            <a:extLst>
              <a:ext uri="{FF2B5EF4-FFF2-40B4-BE49-F238E27FC236}">
                <a16:creationId xmlns:a16="http://schemas.microsoft.com/office/drawing/2014/main" id="{AFC54B94-D5F1-DBD5-725E-7068AC1D1512}"/>
              </a:ext>
            </a:extLst>
          </p:cNvPr>
          <p:cNvSpPr txBox="1"/>
          <p:nvPr/>
        </p:nvSpPr>
        <p:spPr>
          <a:xfrm>
            <a:off x="-48298" y="157751"/>
            <a:ext cx="88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PAG34</a:t>
            </a:r>
          </a:p>
        </p:txBody>
      </p:sp>
      <p:graphicFrame>
        <p:nvGraphicFramePr>
          <p:cNvPr id="21" name="Tabla 20">
            <a:extLst>
              <a:ext uri="{FF2B5EF4-FFF2-40B4-BE49-F238E27FC236}">
                <a16:creationId xmlns:a16="http://schemas.microsoft.com/office/drawing/2014/main" id="{9AFE5E2A-3498-765B-53FE-51BC36AF94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3711482"/>
              </p:ext>
            </p:extLst>
          </p:nvPr>
        </p:nvGraphicFramePr>
        <p:xfrm>
          <a:off x="1583462" y="2276678"/>
          <a:ext cx="5342858" cy="31361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32143">
                  <a:extLst>
                    <a:ext uri="{9D8B030D-6E8A-4147-A177-3AD203B41FA5}">
                      <a16:colId xmlns:a16="http://schemas.microsoft.com/office/drawing/2014/main" val="1045493168"/>
                    </a:ext>
                  </a:extLst>
                </a:gridCol>
                <a:gridCol w="1669643">
                  <a:extLst>
                    <a:ext uri="{9D8B030D-6E8A-4147-A177-3AD203B41FA5}">
                      <a16:colId xmlns:a16="http://schemas.microsoft.com/office/drawing/2014/main" val="3767688726"/>
                    </a:ext>
                  </a:extLst>
                </a:gridCol>
                <a:gridCol w="1041072">
                  <a:extLst>
                    <a:ext uri="{9D8B030D-6E8A-4147-A177-3AD203B41FA5}">
                      <a16:colId xmlns:a16="http://schemas.microsoft.com/office/drawing/2014/main" val="446188449"/>
                    </a:ext>
                  </a:extLst>
                </a:gridCol>
              </a:tblGrid>
              <a:tr h="291733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1" u="none" strike="noStrike">
                          <a:effectLst/>
                          <a:latin typeface="Muller Regular" pitchFamily="2" charset="0"/>
                        </a:rPr>
                        <a:t>Descripcion</a:t>
                      </a:r>
                      <a:endParaRPr lang="es-CO" sz="14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1" u="none" strike="noStrike">
                          <a:effectLst/>
                          <a:latin typeface="Muller Regular" pitchFamily="2" charset="0"/>
                        </a:rPr>
                        <a:t>Codigo</a:t>
                      </a:r>
                      <a:endParaRPr lang="es-CO" sz="14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1" u="none" strike="noStrike" dirty="0">
                          <a:effectLst/>
                          <a:latin typeface="Muller Regular" pitchFamily="2" charset="0"/>
                        </a:rPr>
                        <a:t>Cantidad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7695672"/>
                  </a:ext>
                </a:extLst>
              </a:tr>
              <a:tr h="31604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Aceite Motor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  6736-51-5146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41171659"/>
                  </a:ext>
                </a:extLst>
              </a:tr>
              <a:tr h="31604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Trampa Combustible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6754-71-6800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00810284"/>
                  </a:ext>
                </a:extLst>
              </a:tr>
              <a:tr h="31604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Combustible   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6754-71-6370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399825516"/>
                  </a:ext>
                </a:extLst>
              </a:tr>
              <a:tr h="31604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Cabina Interno         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CA3300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16785335"/>
                  </a:ext>
                </a:extLst>
              </a:tr>
              <a:tr h="31604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Hidráulico Elemento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207-60-71183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      3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39238862"/>
                  </a:ext>
                </a:extLst>
              </a:tr>
              <a:tr h="31604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Respiradero Hudraulico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421-60-35170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31411224"/>
                  </a:ext>
                </a:extLst>
              </a:tr>
              <a:tr h="31604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Piloto              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20Y-62-51691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27387549"/>
                  </a:ext>
                </a:extLst>
              </a:tr>
              <a:tr h="31604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Aire Interno            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   RS3717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10462797"/>
                  </a:ext>
                </a:extLst>
              </a:tr>
              <a:tr h="31604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Aire Externo              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RS3517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14684292"/>
                  </a:ext>
                </a:extLst>
              </a:tr>
            </a:tbl>
          </a:graphicData>
        </a:graphic>
      </p:graphicFrame>
      <p:sp>
        <p:nvSpPr>
          <p:cNvPr id="14" name="CuadroTexto 13">
            <a:extLst>
              <a:ext uri="{FF2B5EF4-FFF2-40B4-BE49-F238E27FC236}">
                <a16:creationId xmlns:a16="http://schemas.microsoft.com/office/drawing/2014/main" id="{F21F45C9-5C5D-8CFD-8327-34EA2CBA61AC}"/>
              </a:ext>
            </a:extLst>
          </p:cNvPr>
          <p:cNvSpPr txBox="1"/>
          <p:nvPr/>
        </p:nvSpPr>
        <p:spPr>
          <a:xfrm>
            <a:off x="8080514" y="470039"/>
            <a:ext cx="34095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             FECHA Y HORA </a:t>
            </a:r>
            <a:r>
              <a:rPr lang="es-CO" sz="1600" dirty="0">
                <a:latin typeface="Muller ExtraBold" pitchFamily="2" charset="0"/>
              </a:rPr>
              <a:t>(</a:t>
            </a:r>
            <a:r>
              <a:rPr lang="es-CO" sz="1600" dirty="0" err="1">
                <a:latin typeface="Muller ExtraBold" pitchFamily="2" charset="0"/>
              </a:rPr>
              <a:t>dd</a:t>
            </a:r>
            <a:r>
              <a:rPr lang="es-CO" sz="1600" dirty="0">
                <a:latin typeface="Muller ExtraBold" pitchFamily="2" charset="0"/>
              </a:rPr>
              <a:t>/mm/</a:t>
            </a:r>
            <a:r>
              <a:rPr lang="es-CO" sz="1600" dirty="0" err="1">
                <a:latin typeface="Muller ExtraBold" pitchFamily="2" charset="0"/>
              </a:rPr>
              <a:t>yyyy</a:t>
            </a:r>
            <a:r>
              <a:rPr lang="es-CO" sz="1600" dirty="0">
                <a:latin typeface="Muller ExtraBold" pitchFamily="2" charset="0"/>
              </a:rPr>
              <a:t>) – Hora Militar</a:t>
            </a:r>
            <a:endParaRPr lang="es-CO" dirty="0">
              <a:latin typeface="Muller ExtraBold" pitchFamily="2" charset="0"/>
            </a:endParaRPr>
          </a:p>
        </p:txBody>
      </p:sp>
      <p:pic>
        <p:nvPicPr>
          <p:cNvPr id="16" name="Imagen 15" descr="Un contenedor de plástico&#10;&#10;Descripción generada automáticamente con confianza baja">
            <a:extLst>
              <a:ext uri="{FF2B5EF4-FFF2-40B4-BE49-F238E27FC236}">
                <a16:creationId xmlns:a16="http://schemas.microsoft.com/office/drawing/2014/main" id="{8808E936-754D-018A-5196-9B69040A3A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6332" y="1985393"/>
            <a:ext cx="3705225" cy="3667125"/>
          </a:xfrm>
          <a:prstGeom prst="rect">
            <a:avLst/>
          </a:prstGeom>
        </p:spPr>
      </p:pic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532D2513-C806-6CAB-BBD0-52F3C11F2693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12" name="Imagen 11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06500B45-DD90-9E07-30E7-BE35F2754B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5946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86C4337F-4431-C159-25AA-435F81A56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999821" y="590941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Y  HORA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solidFill>
            <a:srgbClr val="004164"/>
          </a:solidFill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INGRESAR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3864981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048266" y="5794874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EE675EA-E71A-3EA3-220F-7563BD32EA39}"/>
              </a:ext>
            </a:extLst>
          </p:cNvPr>
          <p:cNvSpPr txBox="1"/>
          <p:nvPr/>
        </p:nvSpPr>
        <p:spPr>
          <a:xfrm>
            <a:off x="4752751" y="1025748"/>
            <a:ext cx="3484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atin typeface="Muller Bold" pitchFamily="2" charset="0"/>
              </a:rPr>
              <a:t>INVENTARIO -  INGRESOS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AB304EC-ADA6-B6D5-580D-FF7CFB1421F2}"/>
              </a:ext>
            </a:extLst>
          </p:cNvPr>
          <p:cNvSpPr txBox="1"/>
          <p:nvPr/>
        </p:nvSpPr>
        <p:spPr>
          <a:xfrm>
            <a:off x="1472879" y="1835546"/>
            <a:ext cx="435855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900" dirty="0">
                <a:latin typeface="Muller Bold" pitchFamily="2" charset="0"/>
              </a:rPr>
              <a:t>FILTROS KOMATSU PC210 -10MO         </a:t>
            </a:r>
          </a:p>
          <a:p>
            <a:endParaRPr lang="es-MX" sz="1900" dirty="0">
              <a:latin typeface="Muller Bold" pitchFamily="2" charset="0"/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1D149C9A-57B7-53C0-3426-126C6FACCBD8}"/>
              </a:ext>
            </a:extLst>
          </p:cNvPr>
          <p:cNvSpPr txBox="1"/>
          <p:nvPr/>
        </p:nvSpPr>
        <p:spPr>
          <a:xfrm>
            <a:off x="-43917" y="176555"/>
            <a:ext cx="88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PAG35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76234053-238C-460D-AD03-C40A816E5FDB}"/>
              </a:ext>
            </a:extLst>
          </p:cNvPr>
          <p:cNvSpPr txBox="1"/>
          <p:nvPr/>
        </p:nvSpPr>
        <p:spPr>
          <a:xfrm>
            <a:off x="115705" y="5794874"/>
            <a:ext cx="1241629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Adiciona insumos al inventario </a:t>
            </a: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3D6DCB82-2EAF-B01D-3390-E5A28D8A21AB}"/>
              </a:ext>
            </a:extLst>
          </p:cNvPr>
          <p:cNvSpPr txBox="1"/>
          <p:nvPr/>
        </p:nvSpPr>
        <p:spPr>
          <a:xfrm>
            <a:off x="4673102" y="6579744"/>
            <a:ext cx="124162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Ir a PAG 36</a:t>
            </a:r>
          </a:p>
        </p:txBody>
      </p:sp>
      <p:cxnSp>
        <p:nvCxnSpPr>
          <p:cNvPr id="43" name="Conector recto de flecha 42">
            <a:extLst>
              <a:ext uri="{FF2B5EF4-FFF2-40B4-BE49-F238E27FC236}">
                <a16:creationId xmlns:a16="http://schemas.microsoft.com/office/drawing/2014/main" id="{14F0E166-008B-14BB-F8C4-CEE0C28860F0}"/>
              </a:ext>
            </a:extLst>
          </p:cNvPr>
          <p:cNvCxnSpPr/>
          <p:nvPr/>
        </p:nvCxnSpPr>
        <p:spPr>
          <a:xfrm flipH="1" flipV="1">
            <a:off x="4945819" y="6229083"/>
            <a:ext cx="348097" cy="350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ángulo: esquinas redondeadas 45">
            <a:extLst>
              <a:ext uri="{FF2B5EF4-FFF2-40B4-BE49-F238E27FC236}">
                <a16:creationId xmlns:a16="http://schemas.microsoft.com/office/drawing/2014/main" id="{D045480E-6752-62B2-FD87-20889E0C9D7E}"/>
              </a:ext>
            </a:extLst>
          </p:cNvPr>
          <p:cNvSpPr/>
          <p:nvPr/>
        </p:nvSpPr>
        <p:spPr>
          <a:xfrm>
            <a:off x="6111440" y="5710499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77D4E6CD-E810-3E06-45AD-751A9F9B7671}"/>
              </a:ext>
            </a:extLst>
          </p:cNvPr>
          <p:cNvSpPr txBox="1"/>
          <p:nvPr/>
        </p:nvSpPr>
        <p:spPr>
          <a:xfrm>
            <a:off x="6344025" y="5785716"/>
            <a:ext cx="1639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INVENTARIO</a:t>
            </a:r>
          </a:p>
        </p:txBody>
      </p:sp>
      <p:cxnSp>
        <p:nvCxnSpPr>
          <p:cNvPr id="48" name="Conector recto de flecha 47">
            <a:extLst>
              <a:ext uri="{FF2B5EF4-FFF2-40B4-BE49-F238E27FC236}">
                <a16:creationId xmlns:a16="http://schemas.microsoft.com/office/drawing/2014/main" id="{D5892769-641A-38D1-939A-ED3FB62573FB}"/>
              </a:ext>
            </a:extLst>
          </p:cNvPr>
          <p:cNvCxnSpPr>
            <a:cxnSpLocks/>
          </p:cNvCxnSpPr>
          <p:nvPr/>
        </p:nvCxnSpPr>
        <p:spPr>
          <a:xfrm flipV="1">
            <a:off x="1400177" y="5975928"/>
            <a:ext cx="206385" cy="4096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23E2B518-B1EC-FE34-78A9-20A8311B1F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7259797"/>
              </p:ext>
            </p:extLst>
          </p:nvPr>
        </p:nvGraphicFramePr>
        <p:xfrm>
          <a:off x="1589101" y="2317154"/>
          <a:ext cx="5328279" cy="295522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42497">
                  <a:extLst>
                    <a:ext uri="{9D8B030D-6E8A-4147-A177-3AD203B41FA5}">
                      <a16:colId xmlns:a16="http://schemas.microsoft.com/office/drawing/2014/main" val="1057131186"/>
                    </a:ext>
                  </a:extLst>
                </a:gridCol>
                <a:gridCol w="1747882">
                  <a:extLst>
                    <a:ext uri="{9D8B030D-6E8A-4147-A177-3AD203B41FA5}">
                      <a16:colId xmlns:a16="http://schemas.microsoft.com/office/drawing/2014/main" val="103563608"/>
                    </a:ext>
                  </a:extLst>
                </a:gridCol>
                <a:gridCol w="837900">
                  <a:extLst>
                    <a:ext uri="{9D8B030D-6E8A-4147-A177-3AD203B41FA5}">
                      <a16:colId xmlns:a16="http://schemas.microsoft.com/office/drawing/2014/main" val="1699014481"/>
                    </a:ext>
                  </a:extLst>
                </a:gridCol>
              </a:tblGrid>
              <a:tr h="2686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1" u="none" strike="noStrike" dirty="0">
                          <a:effectLst/>
                          <a:latin typeface="Muller Regular" pitchFamily="2" charset="0"/>
                        </a:rPr>
                        <a:t>Descripción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1" u="none" strike="noStrike" dirty="0">
                          <a:effectLst/>
                          <a:latin typeface="Muller Regular" pitchFamily="2" charset="0"/>
                        </a:rPr>
                        <a:t>Código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1" u="none" strike="noStrike" dirty="0">
                          <a:effectLst/>
                          <a:latin typeface="Muller Regular" pitchFamily="2" charset="0"/>
                        </a:rPr>
                        <a:t>Cantidad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2380722"/>
                  </a:ext>
                </a:extLst>
              </a:tr>
              <a:tr h="26865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Aceite Motor  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6742-01-4540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2 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429901988"/>
                  </a:ext>
                </a:extLst>
              </a:tr>
              <a:tr h="26865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Trampa Combustible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600-319-3610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5649463"/>
                  </a:ext>
                </a:extLst>
              </a:tr>
              <a:tr h="26865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Combustible 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 600-319-3750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51488653"/>
                  </a:ext>
                </a:extLst>
              </a:tr>
              <a:tr h="26865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Cabina Interno        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 CA3300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2 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4558548"/>
                  </a:ext>
                </a:extLst>
              </a:tr>
              <a:tr h="26865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Hidráulico Elemento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207-60-71183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60511921"/>
                  </a:ext>
                </a:extLst>
              </a:tr>
              <a:tr h="26865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Respiradero Hidraulic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421-60-35170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64300365"/>
                  </a:ext>
                </a:extLst>
              </a:tr>
              <a:tr h="26865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Piloto              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20Y-62-51691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82799163"/>
                  </a:ext>
                </a:extLst>
              </a:tr>
              <a:tr h="26865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Aire Interno               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RS3717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18001065"/>
                  </a:ext>
                </a:extLst>
              </a:tr>
              <a:tr h="26865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Aire Externo              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RS3517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1 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72352671"/>
                  </a:ext>
                </a:extLst>
              </a:tr>
              <a:tr h="26865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F. Refrigerante                  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  600-411-5110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99872766"/>
                  </a:ext>
                </a:extLst>
              </a:tr>
            </a:tbl>
          </a:graphicData>
        </a:graphic>
      </p:graphicFrame>
      <p:pic>
        <p:nvPicPr>
          <p:cNvPr id="10" name="Imagen 9" descr="Botella de plástico&#10;&#10;Descripción generada automáticamente con confianza baja">
            <a:extLst>
              <a:ext uri="{FF2B5EF4-FFF2-40B4-BE49-F238E27FC236}">
                <a16:creationId xmlns:a16="http://schemas.microsoft.com/office/drawing/2014/main" id="{EA11E796-1AA5-80F9-EC01-A693F87745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4927" y="2008200"/>
            <a:ext cx="3514725" cy="3381375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D74CD18E-96B8-F7DE-8686-145A76B2C1D0}"/>
              </a:ext>
            </a:extLst>
          </p:cNvPr>
          <p:cNvSpPr txBox="1"/>
          <p:nvPr/>
        </p:nvSpPr>
        <p:spPr>
          <a:xfrm>
            <a:off x="6969931" y="6539795"/>
            <a:ext cx="124162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Ir a PAG 31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48CB4AEC-8F93-D373-D4AA-743E4885DC15}"/>
              </a:ext>
            </a:extLst>
          </p:cNvPr>
          <p:cNvCxnSpPr/>
          <p:nvPr/>
        </p:nvCxnSpPr>
        <p:spPr>
          <a:xfrm flipH="1" flipV="1">
            <a:off x="7242648" y="6189134"/>
            <a:ext cx="348097" cy="350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CA29A2A7-D8C3-29E4-C082-A8021A609000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15" name="Imagen 14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31BE7BF3-1853-499F-F9BE-A030083CAE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3118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>
            <a:extLst>
              <a:ext uri="{FF2B5EF4-FFF2-40B4-BE49-F238E27FC236}">
                <a16:creationId xmlns:a16="http://schemas.microsoft.com/office/drawing/2014/main" id="{38714187-5695-AC76-CA71-26750E051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2918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918965" y="5770310"/>
            <a:ext cx="1696605" cy="369332"/>
          </a:xfrm>
          <a:prstGeom prst="rect">
            <a:avLst/>
          </a:prstGeom>
          <a:noFill/>
          <a:ln>
            <a:solidFill>
              <a:srgbClr val="004164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RETIRAR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3864982" y="5720659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048266" y="5794874"/>
            <a:ext cx="1696605" cy="369332"/>
          </a:xfrm>
          <a:prstGeom prst="rect">
            <a:avLst/>
          </a:prstGeom>
          <a:solidFill>
            <a:srgbClr val="004164"/>
          </a:solidFill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EE675EA-E71A-3EA3-220F-7563BD32EA39}"/>
              </a:ext>
            </a:extLst>
          </p:cNvPr>
          <p:cNvSpPr txBox="1"/>
          <p:nvPr/>
        </p:nvSpPr>
        <p:spPr>
          <a:xfrm>
            <a:off x="4868193" y="1071573"/>
            <a:ext cx="3484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atin typeface="Muller Bold" pitchFamily="2" charset="0"/>
              </a:rPr>
              <a:t>INVENTARIO -  SALIDAS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AB304EC-ADA6-B6D5-580D-FF7CFB1421F2}"/>
              </a:ext>
            </a:extLst>
          </p:cNvPr>
          <p:cNvSpPr txBox="1"/>
          <p:nvPr/>
        </p:nvSpPr>
        <p:spPr>
          <a:xfrm>
            <a:off x="1601421" y="1815000"/>
            <a:ext cx="489368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700" dirty="0">
                <a:latin typeface="Muller Bold" pitchFamily="2" charset="0"/>
              </a:rPr>
              <a:t>FILTROS CATERPILLAR 966H</a:t>
            </a:r>
            <a:endParaRPr lang="es-MX" sz="1950" dirty="0">
              <a:latin typeface="Muller Bold" pitchFamily="2" charset="0"/>
            </a:endParaRP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77F805AC-815C-5CD4-14B5-2CF4FDF20D6C}"/>
              </a:ext>
            </a:extLst>
          </p:cNvPr>
          <p:cNvSpPr/>
          <p:nvPr/>
        </p:nvSpPr>
        <p:spPr>
          <a:xfrm>
            <a:off x="6165273" y="5729996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4B117FC-EBA3-41B1-34E9-6685C4587EBA}"/>
              </a:ext>
            </a:extLst>
          </p:cNvPr>
          <p:cNvSpPr txBox="1"/>
          <p:nvPr/>
        </p:nvSpPr>
        <p:spPr>
          <a:xfrm>
            <a:off x="6348557" y="5794874"/>
            <a:ext cx="1696605" cy="369332"/>
          </a:xfrm>
          <a:prstGeom prst="rect">
            <a:avLst/>
          </a:prstGeom>
          <a:solidFill>
            <a:srgbClr val="004164"/>
          </a:solidFill>
        </p:spPr>
        <p:txBody>
          <a:bodyPr wrap="square" rtlCol="0">
            <a:spAutoFit/>
          </a:bodyPr>
          <a:lstStyle/>
          <a:p>
            <a:r>
              <a:rPr lang="es-CO" dirty="0"/>
              <a:t>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63D9D2D-D37B-03C1-8D55-06BC74B4CBF4}"/>
              </a:ext>
            </a:extLst>
          </p:cNvPr>
          <p:cNvSpPr txBox="1"/>
          <p:nvPr/>
        </p:nvSpPr>
        <p:spPr>
          <a:xfrm>
            <a:off x="9082" y="165906"/>
            <a:ext cx="88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PAG36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77803B78-BAC0-AD5E-E9F9-4C3B0765F32B}"/>
              </a:ext>
            </a:extLst>
          </p:cNvPr>
          <p:cNvSpPr txBox="1"/>
          <p:nvPr/>
        </p:nvSpPr>
        <p:spPr>
          <a:xfrm>
            <a:off x="9082" y="5981731"/>
            <a:ext cx="1241629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Descontar insumos al inventario 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A3ECF391-BCEA-B520-9EAF-62475BB9A650}"/>
              </a:ext>
            </a:extLst>
          </p:cNvPr>
          <p:cNvSpPr txBox="1"/>
          <p:nvPr/>
        </p:nvSpPr>
        <p:spPr>
          <a:xfrm flipH="1">
            <a:off x="5372434" y="320726"/>
            <a:ext cx="2680542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Insertar números del 1 al 9 por el usuario</a:t>
            </a:r>
          </a:p>
        </p:txBody>
      </p:sp>
      <p:cxnSp>
        <p:nvCxnSpPr>
          <p:cNvPr id="27" name="Conector recto de flecha 26">
            <a:extLst>
              <a:ext uri="{FF2B5EF4-FFF2-40B4-BE49-F238E27FC236}">
                <a16:creationId xmlns:a16="http://schemas.microsoft.com/office/drawing/2014/main" id="{2A61BAC5-CDE3-CFE3-E5B2-720C7C84E1C4}"/>
              </a:ext>
            </a:extLst>
          </p:cNvPr>
          <p:cNvCxnSpPr>
            <a:cxnSpLocks/>
          </p:cNvCxnSpPr>
          <p:nvPr/>
        </p:nvCxnSpPr>
        <p:spPr>
          <a:xfrm flipH="1">
            <a:off x="6725499" y="713586"/>
            <a:ext cx="1061408" cy="17245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07FED6F1-7BDD-1F5A-B1BB-7D6E9FAACA28}"/>
              </a:ext>
            </a:extLst>
          </p:cNvPr>
          <p:cNvCxnSpPr>
            <a:cxnSpLocks/>
          </p:cNvCxnSpPr>
          <p:nvPr/>
        </p:nvCxnSpPr>
        <p:spPr>
          <a:xfrm flipH="1">
            <a:off x="6573791" y="674950"/>
            <a:ext cx="1254657" cy="47629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14BC3093-35F4-3AD4-B3CC-98534EC316EC}"/>
              </a:ext>
            </a:extLst>
          </p:cNvPr>
          <p:cNvCxnSpPr>
            <a:cxnSpLocks/>
          </p:cNvCxnSpPr>
          <p:nvPr/>
        </p:nvCxnSpPr>
        <p:spPr>
          <a:xfrm flipV="1">
            <a:off x="1232362" y="6229083"/>
            <a:ext cx="655537" cy="535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uadroTexto 42">
            <a:extLst>
              <a:ext uri="{FF2B5EF4-FFF2-40B4-BE49-F238E27FC236}">
                <a16:creationId xmlns:a16="http://schemas.microsoft.com/office/drawing/2014/main" id="{45D7C7EC-85FE-8D07-1C10-7EACB004DF88}"/>
              </a:ext>
            </a:extLst>
          </p:cNvPr>
          <p:cNvSpPr txBox="1"/>
          <p:nvPr/>
        </p:nvSpPr>
        <p:spPr>
          <a:xfrm>
            <a:off x="4673102" y="6579744"/>
            <a:ext cx="124162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Ir a PAG 31</a:t>
            </a:r>
          </a:p>
        </p:txBody>
      </p:sp>
      <p:cxnSp>
        <p:nvCxnSpPr>
          <p:cNvPr id="45" name="Conector recto de flecha 44">
            <a:extLst>
              <a:ext uri="{FF2B5EF4-FFF2-40B4-BE49-F238E27FC236}">
                <a16:creationId xmlns:a16="http://schemas.microsoft.com/office/drawing/2014/main" id="{BC354AC5-01A0-E932-4B77-0A7385EB08CD}"/>
              </a:ext>
            </a:extLst>
          </p:cNvPr>
          <p:cNvCxnSpPr/>
          <p:nvPr/>
        </p:nvCxnSpPr>
        <p:spPr>
          <a:xfrm flipH="1" flipV="1">
            <a:off x="4966144" y="6229083"/>
            <a:ext cx="348097" cy="350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CuadroTexto 45">
            <a:extLst>
              <a:ext uri="{FF2B5EF4-FFF2-40B4-BE49-F238E27FC236}">
                <a16:creationId xmlns:a16="http://schemas.microsoft.com/office/drawing/2014/main" id="{0C8BE983-EAA7-06E4-BFBC-3AD0BF0A599B}"/>
              </a:ext>
            </a:extLst>
          </p:cNvPr>
          <p:cNvSpPr txBox="1"/>
          <p:nvPr/>
        </p:nvSpPr>
        <p:spPr>
          <a:xfrm>
            <a:off x="7790348" y="6584019"/>
            <a:ext cx="124162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Ir a PAG 37</a:t>
            </a:r>
          </a:p>
        </p:txBody>
      </p: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BBC6ED94-157B-09FA-5864-3A2BA83D70D5}"/>
              </a:ext>
            </a:extLst>
          </p:cNvPr>
          <p:cNvCxnSpPr/>
          <p:nvPr/>
        </p:nvCxnSpPr>
        <p:spPr>
          <a:xfrm flipH="1" flipV="1">
            <a:off x="7880350" y="6242832"/>
            <a:ext cx="348097" cy="350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Tabla 24">
            <a:extLst>
              <a:ext uri="{FF2B5EF4-FFF2-40B4-BE49-F238E27FC236}">
                <a16:creationId xmlns:a16="http://schemas.microsoft.com/office/drawing/2014/main" id="{8C71FACF-79EE-DBD9-D5FE-4180EC9E9636}"/>
              </a:ext>
            </a:extLst>
          </p:cNvPr>
          <p:cNvGraphicFramePr>
            <a:graphicFrameLocks noGrp="1"/>
          </p:cNvGraphicFramePr>
          <p:nvPr/>
        </p:nvGraphicFramePr>
        <p:xfrm>
          <a:off x="1626949" y="2270145"/>
          <a:ext cx="5085756" cy="325744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05482">
                  <a:extLst>
                    <a:ext uri="{9D8B030D-6E8A-4147-A177-3AD203B41FA5}">
                      <a16:colId xmlns:a16="http://schemas.microsoft.com/office/drawing/2014/main" val="488788996"/>
                    </a:ext>
                  </a:extLst>
                </a:gridCol>
                <a:gridCol w="1589299">
                  <a:extLst>
                    <a:ext uri="{9D8B030D-6E8A-4147-A177-3AD203B41FA5}">
                      <a16:colId xmlns:a16="http://schemas.microsoft.com/office/drawing/2014/main" val="2309502408"/>
                    </a:ext>
                  </a:extLst>
                </a:gridCol>
                <a:gridCol w="990975">
                  <a:extLst>
                    <a:ext uri="{9D8B030D-6E8A-4147-A177-3AD203B41FA5}">
                      <a16:colId xmlns:a16="http://schemas.microsoft.com/office/drawing/2014/main" val="2086169546"/>
                    </a:ext>
                  </a:extLst>
                </a:gridCol>
              </a:tblGrid>
              <a:tr h="275277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Descripcion</a:t>
                      </a:r>
                      <a:endParaRPr lang="es-CO" sz="14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Codigo</a:t>
                      </a:r>
                      <a:endParaRPr lang="es-CO" sz="14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Cantidad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3321863"/>
                  </a:ext>
                </a:extLst>
              </a:tr>
              <a:tr h="29821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Aceite Motor: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B99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3197956"/>
                  </a:ext>
                </a:extLst>
              </a:tr>
              <a:tr h="29821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Combustible: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BF1399SP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226782378"/>
                  </a:ext>
                </a:extLst>
              </a:tr>
              <a:tr h="29821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Combustible: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BF7753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775968283"/>
                  </a:ext>
                </a:extLst>
              </a:tr>
              <a:tr h="29821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Servo :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PT9407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86708251"/>
                  </a:ext>
                </a:extLst>
              </a:tr>
              <a:tr h="29821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Cabina: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PA3781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05894440"/>
                  </a:ext>
                </a:extLst>
              </a:tr>
              <a:tr h="29821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Hidráulico: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BT9353 MPG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12611014"/>
                  </a:ext>
                </a:extLst>
              </a:tr>
              <a:tr h="29821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Hidráulico: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BT8309 MPG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97249120"/>
                  </a:ext>
                </a:extLst>
              </a:tr>
              <a:tr h="29821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Aire Interno: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RS3999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02719640"/>
                  </a:ext>
                </a:extLst>
              </a:tr>
              <a:tr h="29821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Aire Externo: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RS3998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59294772"/>
                  </a:ext>
                </a:extLst>
              </a:tr>
              <a:tr h="29821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F. Prefiltro:          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DA2450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79118412"/>
                  </a:ext>
                </a:extLst>
              </a:tr>
            </a:tbl>
          </a:graphicData>
        </a:graphic>
      </p:graphicFrame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2627E605-0F6D-763E-5DD0-585BACEEFC1E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8D28017-5A41-81EC-BCD1-453FAE969B51}"/>
              </a:ext>
            </a:extLst>
          </p:cNvPr>
          <p:cNvSpPr txBox="1"/>
          <p:nvPr/>
        </p:nvSpPr>
        <p:spPr>
          <a:xfrm>
            <a:off x="8080514" y="470039"/>
            <a:ext cx="34095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             FECHA Y HORA </a:t>
            </a:r>
            <a:r>
              <a:rPr lang="es-CO" sz="1600" dirty="0">
                <a:latin typeface="Muller ExtraBold" pitchFamily="2" charset="0"/>
              </a:rPr>
              <a:t>(</a:t>
            </a:r>
            <a:r>
              <a:rPr lang="es-CO" sz="1600" dirty="0" err="1">
                <a:latin typeface="Muller ExtraBold" pitchFamily="2" charset="0"/>
              </a:rPr>
              <a:t>dd</a:t>
            </a:r>
            <a:r>
              <a:rPr lang="es-CO" sz="1600" dirty="0">
                <a:latin typeface="Muller ExtraBold" pitchFamily="2" charset="0"/>
              </a:rPr>
              <a:t>/mm/</a:t>
            </a:r>
            <a:r>
              <a:rPr lang="es-CO" sz="1600" dirty="0" err="1">
                <a:latin typeface="Muller ExtraBold" pitchFamily="2" charset="0"/>
              </a:rPr>
              <a:t>yyyy</a:t>
            </a:r>
            <a:r>
              <a:rPr lang="es-CO" sz="1600" dirty="0">
                <a:latin typeface="Muller ExtraBold" pitchFamily="2" charset="0"/>
              </a:rPr>
              <a:t>) – Hora Militar</a:t>
            </a:r>
            <a:endParaRPr lang="es-CO" dirty="0">
              <a:latin typeface="Muller ExtraBold" pitchFamily="2" charset="0"/>
            </a:endParaRPr>
          </a:p>
        </p:txBody>
      </p:sp>
      <p:pic>
        <p:nvPicPr>
          <p:cNvPr id="17" name="Imagen 16" descr="Imagen que contiene taza, interior, tabla, artículos&#10;&#10;Descripción generada automáticamente">
            <a:extLst>
              <a:ext uri="{FF2B5EF4-FFF2-40B4-BE49-F238E27FC236}">
                <a16:creationId xmlns:a16="http://schemas.microsoft.com/office/drawing/2014/main" id="{2F68940A-8DED-32F2-EFCD-713ED0DC84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7573" y="1856018"/>
            <a:ext cx="3612463" cy="3743349"/>
          </a:xfrm>
          <a:prstGeom prst="rect">
            <a:avLst/>
          </a:prstGeom>
        </p:spPr>
      </p:pic>
      <p:pic>
        <p:nvPicPr>
          <p:cNvPr id="12" name="Imagen 11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BAAD3E70-E0DA-88B8-CB8B-A4CD41C711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8743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n 18">
            <a:extLst>
              <a:ext uri="{FF2B5EF4-FFF2-40B4-BE49-F238E27FC236}">
                <a16:creationId xmlns:a16="http://schemas.microsoft.com/office/drawing/2014/main" id="{700D9BA3-A978-4F04-3A6D-EF323CED2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903610" y="5783862"/>
            <a:ext cx="1507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RETIRAR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3864982" y="5720659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048266" y="5794874"/>
            <a:ext cx="1696605" cy="369332"/>
          </a:xfrm>
          <a:prstGeom prst="rect">
            <a:avLst/>
          </a:prstGeom>
          <a:solidFill>
            <a:srgbClr val="004164"/>
          </a:solidFill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EE675EA-E71A-3EA3-220F-7563BD32EA39}"/>
              </a:ext>
            </a:extLst>
          </p:cNvPr>
          <p:cNvSpPr txBox="1"/>
          <p:nvPr/>
        </p:nvSpPr>
        <p:spPr>
          <a:xfrm>
            <a:off x="4752751" y="1025748"/>
            <a:ext cx="3484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atin typeface="Muller Bold" pitchFamily="2" charset="0"/>
              </a:rPr>
              <a:t>INVENTARIO -  SALIDAS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AB304EC-ADA6-B6D5-580D-FF7CFB1421F2}"/>
              </a:ext>
            </a:extLst>
          </p:cNvPr>
          <p:cNvSpPr txBox="1"/>
          <p:nvPr/>
        </p:nvSpPr>
        <p:spPr>
          <a:xfrm>
            <a:off x="1632615" y="1731235"/>
            <a:ext cx="3393497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900" dirty="0">
                <a:latin typeface="Muller Bold" pitchFamily="2" charset="0"/>
              </a:rPr>
              <a:t>FILTROS DOOSAN DL320A                               </a:t>
            </a: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77F805AC-815C-5CD4-14B5-2CF4FDF20D6C}"/>
              </a:ext>
            </a:extLst>
          </p:cNvPr>
          <p:cNvSpPr/>
          <p:nvPr/>
        </p:nvSpPr>
        <p:spPr>
          <a:xfrm>
            <a:off x="6165273" y="5729996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4B117FC-EBA3-41B1-34E9-6685C4587EBA}"/>
              </a:ext>
            </a:extLst>
          </p:cNvPr>
          <p:cNvSpPr txBox="1"/>
          <p:nvPr/>
        </p:nvSpPr>
        <p:spPr>
          <a:xfrm>
            <a:off x="6348557" y="5794874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EBF36D3-4CD4-AC4F-9977-BA6B228630A2}"/>
              </a:ext>
            </a:extLst>
          </p:cNvPr>
          <p:cNvSpPr txBox="1"/>
          <p:nvPr/>
        </p:nvSpPr>
        <p:spPr>
          <a:xfrm>
            <a:off x="-43917" y="197824"/>
            <a:ext cx="88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PAG37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00491451-9EA5-5372-70C5-D4EAECB5F931}"/>
              </a:ext>
            </a:extLst>
          </p:cNvPr>
          <p:cNvSpPr txBox="1"/>
          <p:nvPr/>
        </p:nvSpPr>
        <p:spPr>
          <a:xfrm>
            <a:off x="76343" y="5348570"/>
            <a:ext cx="1372987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Descontar insumos del inventario </a:t>
            </a:r>
          </a:p>
        </p:txBody>
      </p: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4CB6464C-81F8-2C40-7E56-507E3BB77C9A}"/>
              </a:ext>
            </a:extLst>
          </p:cNvPr>
          <p:cNvCxnSpPr>
            <a:cxnSpLocks/>
            <a:stCxn id="35" idx="3"/>
            <a:endCxn id="11" idx="1"/>
          </p:cNvCxnSpPr>
          <p:nvPr/>
        </p:nvCxnSpPr>
        <p:spPr>
          <a:xfrm>
            <a:off x="1449330" y="5810235"/>
            <a:ext cx="454280" cy="1582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uadroTexto 38">
            <a:extLst>
              <a:ext uri="{FF2B5EF4-FFF2-40B4-BE49-F238E27FC236}">
                <a16:creationId xmlns:a16="http://schemas.microsoft.com/office/drawing/2014/main" id="{ED2341FA-9484-5EB8-2C5B-E4BA51B900E4}"/>
              </a:ext>
            </a:extLst>
          </p:cNvPr>
          <p:cNvSpPr txBox="1"/>
          <p:nvPr/>
        </p:nvSpPr>
        <p:spPr>
          <a:xfrm>
            <a:off x="4673102" y="6579744"/>
            <a:ext cx="124162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Ir a PAG 36</a:t>
            </a:r>
          </a:p>
        </p:txBody>
      </p:sp>
      <p:cxnSp>
        <p:nvCxnSpPr>
          <p:cNvPr id="41" name="Conector recto de flecha 40">
            <a:extLst>
              <a:ext uri="{FF2B5EF4-FFF2-40B4-BE49-F238E27FC236}">
                <a16:creationId xmlns:a16="http://schemas.microsoft.com/office/drawing/2014/main" id="{9D51DB29-A387-D1C6-D6B7-E121932CCC5A}"/>
              </a:ext>
            </a:extLst>
          </p:cNvPr>
          <p:cNvCxnSpPr/>
          <p:nvPr/>
        </p:nvCxnSpPr>
        <p:spPr>
          <a:xfrm flipH="1" flipV="1">
            <a:off x="4966144" y="6229083"/>
            <a:ext cx="348097" cy="350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uadroTexto 42">
            <a:extLst>
              <a:ext uri="{FF2B5EF4-FFF2-40B4-BE49-F238E27FC236}">
                <a16:creationId xmlns:a16="http://schemas.microsoft.com/office/drawing/2014/main" id="{FE79E391-F6AF-0D49-7083-AD5A3653CEFE}"/>
              </a:ext>
            </a:extLst>
          </p:cNvPr>
          <p:cNvSpPr txBox="1"/>
          <p:nvPr/>
        </p:nvSpPr>
        <p:spPr>
          <a:xfrm>
            <a:off x="7790348" y="6584019"/>
            <a:ext cx="124162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Ir a PAG 38</a:t>
            </a:r>
          </a:p>
        </p:txBody>
      </p:sp>
      <p:cxnSp>
        <p:nvCxnSpPr>
          <p:cNvPr id="44" name="Conector recto de flecha 43">
            <a:extLst>
              <a:ext uri="{FF2B5EF4-FFF2-40B4-BE49-F238E27FC236}">
                <a16:creationId xmlns:a16="http://schemas.microsoft.com/office/drawing/2014/main" id="{5E8F9A71-F03C-9996-0E69-55005A041FB1}"/>
              </a:ext>
            </a:extLst>
          </p:cNvPr>
          <p:cNvCxnSpPr/>
          <p:nvPr/>
        </p:nvCxnSpPr>
        <p:spPr>
          <a:xfrm flipH="1" flipV="1">
            <a:off x="7880350" y="6242832"/>
            <a:ext cx="348097" cy="350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00547CE7-A2B5-E6CD-3D5D-72A90B6C3F6F}"/>
              </a:ext>
            </a:extLst>
          </p:cNvPr>
          <p:cNvGraphicFramePr>
            <a:graphicFrameLocks noGrp="1"/>
          </p:cNvGraphicFramePr>
          <p:nvPr/>
        </p:nvGraphicFramePr>
        <p:xfrm>
          <a:off x="1632615" y="2224320"/>
          <a:ext cx="5173737" cy="326168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48826">
                  <a:extLst>
                    <a:ext uri="{9D8B030D-6E8A-4147-A177-3AD203B41FA5}">
                      <a16:colId xmlns:a16="http://schemas.microsoft.com/office/drawing/2014/main" val="3788177115"/>
                    </a:ext>
                  </a:extLst>
                </a:gridCol>
                <a:gridCol w="1616793">
                  <a:extLst>
                    <a:ext uri="{9D8B030D-6E8A-4147-A177-3AD203B41FA5}">
                      <a16:colId xmlns:a16="http://schemas.microsoft.com/office/drawing/2014/main" val="1208550264"/>
                    </a:ext>
                  </a:extLst>
                </a:gridCol>
                <a:gridCol w="1008118">
                  <a:extLst>
                    <a:ext uri="{9D8B030D-6E8A-4147-A177-3AD203B41FA5}">
                      <a16:colId xmlns:a16="http://schemas.microsoft.com/office/drawing/2014/main" val="2247095763"/>
                    </a:ext>
                  </a:extLst>
                </a:gridCol>
              </a:tblGrid>
              <a:tr h="280855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1" u="none" strike="noStrike" dirty="0">
                          <a:effectLst/>
                          <a:latin typeface="Muller Regular" pitchFamily="2" charset="0"/>
                        </a:rPr>
                        <a:t>Descripción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1" u="none" strike="noStrike" dirty="0">
                          <a:effectLst/>
                          <a:latin typeface="Muller Regular" pitchFamily="2" charset="0"/>
                        </a:rPr>
                        <a:t>Código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1" u="none" strike="noStrike" dirty="0">
                          <a:effectLst/>
                          <a:latin typeface="Muller Regular" pitchFamily="2" charset="0"/>
                        </a:rPr>
                        <a:t>Cantidad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067448"/>
                  </a:ext>
                </a:extLst>
              </a:tr>
              <a:tr h="28085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Aceite de Motor: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B7239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428350389"/>
                  </a:ext>
                </a:extLst>
              </a:tr>
              <a:tr h="28085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Combustible: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400504-00078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9885029"/>
                  </a:ext>
                </a:extLst>
              </a:tr>
              <a:tr h="28085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F. Combustible:        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  SFC-89010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977898027"/>
                  </a:ext>
                </a:extLst>
              </a:tr>
              <a:tr h="28085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Servotransmision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BT9422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14737973"/>
                  </a:ext>
                </a:extLst>
              </a:tr>
              <a:tr h="28085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Piloto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PT9493-MPG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70484981"/>
                  </a:ext>
                </a:extLst>
              </a:tr>
              <a:tr h="280855"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Hidraulico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400504-00227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804444874"/>
                  </a:ext>
                </a:extLst>
              </a:tr>
              <a:tr h="453133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Aire Cabina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400402-00005B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929523538"/>
                  </a:ext>
                </a:extLst>
              </a:tr>
              <a:tr h="28085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Aire Interno :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RS3870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60063403"/>
                  </a:ext>
                </a:extLst>
              </a:tr>
              <a:tr h="28085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Aire Externo: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RS3871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81296556"/>
                  </a:ext>
                </a:extLst>
              </a:tr>
              <a:tr h="28085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F. Prefiltro:                 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 DA2450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49822010"/>
                  </a:ext>
                </a:extLst>
              </a:tr>
            </a:tbl>
          </a:graphicData>
        </a:graphic>
      </p:graphicFrame>
      <p:sp>
        <p:nvSpPr>
          <p:cNvPr id="20" name="CuadroTexto 19">
            <a:extLst>
              <a:ext uri="{FF2B5EF4-FFF2-40B4-BE49-F238E27FC236}">
                <a16:creationId xmlns:a16="http://schemas.microsoft.com/office/drawing/2014/main" id="{CE56E622-85F2-2CDB-6E27-B7F415C9B895}"/>
              </a:ext>
            </a:extLst>
          </p:cNvPr>
          <p:cNvSpPr txBox="1"/>
          <p:nvPr/>
        </p:nvSpPr>
        <p:spPr>
          <a:xfrm>
            <a:off x="8080514" y="470039"/>
            <a:ext cx="34095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             FECHA Y HORA </a:t>
            </a:r>
            <a:r>
              <a:rPr lang="es-CO" sz="1600" dirty="0">
                <a:latin typeface="Muller ExtraBold" pitchFamily="2" charset="0"/>
              </a:rPr>
              <a:t>(</a:t>
            </a:r>
            <a:r>
              <a:rPr lang="es-CO" sz="1600" dirty="0" err="1">
                <a:latin typeface="Muller ExtraBold" pitchFamily="2" charset="0"/>
              </a:rPr>
              <a:t>dd</a:t>
            </a:r>
            <a:r>
              <a:rPr lang="es-CO" sz="1600" dirty="0">
                <a:latin typeface="Muller ExtraBold" pitchFamily="2" charset="0"/>
              </a:rPr>
              <a:t>/mm/</a:t>
            </a:r>
            <a:r>
              <a:rPr lang="es-CO" sz="1600" dirty="0" err="1">
                <a:latin typeface="Muller ExtraBold" pitchFamily="2" charset="0"/>
              </a:rPr>
              <a:t>yyyy</a:t>
            </a:r>
            <a:r>
              <a:rPr lang="es-CO" sz="1600" dirty="0">
                <a:latin typeface="Muller ExtraBold" pitchFamily="2" charset="0"/>
              </a:rPr>
              <a:t>) – Hora Militar</a:t>
            </a:r>
            <a:endParaRPr lang="es-CO" dirty="0">
              <a:latin typeface="Muller ExtraBold" pitchFamily="2" charset="0"/>
            </a:endParaRPr>
          </a:p>
        </p:txBody>
      </p:sp>
      <p:pic>
        <p:nvPicPr>
          <p:cNvPr id="23" name="Imagen 22" descr="Una taza de cafe&#10;&#10;Descripción generada automáticamente con confianza baja">
            <a:extLst>
              <a:ext uri="{FF2B5EF4-FFF2-40B4-BE49-F238E27FC236}">
                <a16:creationId xmlns:a16="http://schemas.microsoft.com/office/drawing/2014/main" id="{77336B76-2191-376F-0FCC-8CD15D713B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3662" y="1470524"/>
            <a:ext cx="2943225" cy="4324350"/>
          </a:xfrm>
          <a:prstGeom prst="rect">
            <a:avLst/>
          </a:prstGeom>
        </p:spPr>
      </p:pic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E7863DF4-BC7D-689F-2389-415A23AAC933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13" name="Imagen 12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29B106F9-4C75-ADD6-82E2-DD2DFBD942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5220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215F03E1-A689-081A-65AA-10ADC425D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RETIRAR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3864982" y="5720659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048266" y="5794874"/>
            <a:ext cx="1696605" cy="369332"/>
          </a:xfrm>
          <a:prstGeom prst="rect">
            <a:avLst/>
          </a:prstGeom>
          <a:solidFill>
            <a:srgbClr val="004164"/>
          </a:solidFill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EE675EA-E71A-3EA3-220F-7563BD32EA39}"/>
              </a:ext>
            </a:extLst>
          </p:cNvPr>
          <p:cNvSpPr txBox="1"/>
          <p:nvPr/>
        </p:nvSpPr>
        <p:spPr>
          <a:xfrm>
            <a:off x="4752751" y="1025748"/>
            <a:ext cx="3484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atin typeface="Muller Bold" pitchFamily="2" charset="0"/>
              </a:rPr>
              <a:t>INVENTARIO -  SALIDAS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AB304EC-ADA6-B6D5-580D-FF7CFB1421F2}"/>
              </a:ext>
            </a:extLst>
          </p:cNvPr>
          <p:cNvSpPr txBox="1"/>
          <p:nvPr/>
        </p:nvSpPr>
        <p:spPr>
          <a:xfrm>
            <a:off x="1570044" y="1762665"/>
            <a:ext cx="410165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900" dirty="0">
                <a:latin typeface="Muller Bold" pitchFamily="2" charset="0"/>
              </a:rPr>
              <a:t>FILTROS KOMATSU PC200-8MO</a:t>
            </a: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77F805AC-815C-5CD4-14B5-2CF4FDF20D6C}"/>
              </a:ext>
            </a:extLst>
          </p:cNvPr>
          <p:cNvSpPr/>
          <p:nvPr/>
        </p:nvSpPr>
        <p:spPr>
          <a:xfrm>
            <a:off x="6165273" y="5729996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4B117FC-EBA3-41B1-34E9-6685C4587EBA}"/>
              </a:ext>
            </a:extLst>
          </p:cNvPr>
          <p:cNvSpPr txBox="1"/>
          <p:nvPr/>
        </p:nvSpPr>
        <p:spPr>
          <a:xfrm>
            <a:off x="6348557" y="5794874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2D94B0CB-8E59-030C-AC0F-C0674CC32F1E}"/>
              </a:ext>
            </a:extLst>
          </p:cNvPr>
          <p:cNvSpPr txBox="1"/>
          <p:nvPr/>
        </p:nvSpPr>
        <p:spPr>
          <a:xfrm>
            <a:off x="115705" y="5794874"/>
            <a:ext cx="1241629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Descontar insumos al inventario </a:t>
            </a:r>
          </a:p>
        </p:txBody>
      </p:sp>
      <p:cxnSp>
        <p:nvCxnSpPr>
          <p:cNvPr id="40" name="Conector recto de flecha 39">
            <a:extLst>
              <a:ext uri="{FF2B5EF4-FFF2-40B4-BE49-F238E27FC236}">
                <a16:creationId xmlns:a16="http://schemas.microsoft.com/office/drawing/2014/main" id="{19191DBD-CD81-22C5-66E9-52823C29FD3F}"/>
              </a:ext>
            </a:extLst>
          </p:cNvPr>
          <p:cNvCxnSpPr>
            <a:cxnSpLocks/>
          </p:cNvCxnSpPr>
          <p:nvPr/>
        </p:nvCxnSpPr>
        <p:spPr>
          <a:xfrm flipV="1">
            <a:off x="1357334" y="6130720"/>
            <a:ext cx="332934" cy="2446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uadroTexto 40">
            <a:extLst>
              <a:ext uri="{FF2B5EF4-FFF2-40B4-BE49-F238E27FC236}">
                <a16:creationId xmlns:a16="http://schemas.microsoft.com/office/drawing/2014/main" id="{0E7B7820-46FB-B1DE-AFB2-2BF3F6EABEBB}"/>
              </a:ext>
            </a:extLst>
          </p:cNvPr>
          <p:cNvSpPr txBox="1"/>
          <p:nvPr/>
        </p:nvSpPr>
        <p:spPr>
          <a:xfrm>
            <a:off x="4673102" y="6579744"/>
            <a:ext cx="124162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Ir a PAG 37</a:t>
            </a:r>
          </a:p>
        </p:txBody>
      </p: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AC8A0E81-EC11-A2E5-6577-E6BD621920B6}"/>
              </a:ext>
            </a:extLst>
          </p:cNvPr>
          <p:cNvCxnSpPr/>
          <p:nvPr/>
        </p:nvCxnSpPr>
        <p:spPr>
          <a:xfrm flipH="1" flipV="1">
            <a:off x="4966144" y="6229083"/>
            <a:ext cx="348097" cy="350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uadroTexto 42">
            <a:extLst>
              <a:ext uri="{FF2B5EF4-FFF2-40B4-BE49-F238E27FC236}">
                <a16:creationId xmlns:a16="http://schemas.microsoft.com/office/drawing/2014/main" id="{22542877-622D-242E-29AD-1F21616211BA}"/>
              </a:ext>
            </a:extLst>
          </p:cNvPr>
          <p:cNvSpPr txBox="1"/>
          <p:nvPr/>
        </p:nvSpPr>
        <p:spPr>
          <a:xfrm>
            <a:off x="7822030" y="6579744"/>
            <a:ext cx="124162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Ir a PAG 39</a:t>
            </a:r>
          </a:p>
        </p:txBody>
      </p:sp>
      <p:cxnSp>
        <p:nvCxnSpPr>
          <p:cNvPr id="44" name="Conector recto de flecha 43">
            <a:extLst>
              <a:ext uri="{FF2B5EF4-FFF2-40B4-BE49-F238E27FC236}">
                <a16:creationId xmlns:a16="http://schemas.microsoft.com/office/drawing/2014/main" id="{9CFFACC8-E9D2-74A2-FE08-FF7236B0C02B}"/>
              </a:ext>
            </a:extLst>
          </p:cNvPr>
          <p:cNvCxnSpPr/>
          <p:nvPr/>
        </p:nvCxnSpPr>
        <p:spPr>
          <a:xfrm flipH="1" flipV="1">
            <a:off x="7880350" y="6242832"/>
            <a:ext cx="348097" cy="350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uadroTexto 44">
            <a:extLst>
              <a:ext uri="{FF2B5EF4-FFF2-40B4-BE49-F238E27FC236}">
                <a16:creationId xmlns:a16="http://schemas.microsoft.com/office/drawing/2014/main" id="{AFC54B94-D5F1-DBD5-725E-7068AC1D1512}"/>
              </a:ext>
            </a:extLst>
          </p:cNvPr>
          <p:cNvSpPr txBox="1"/>
          <p:nvPr/>
        </p:nvSpPr>
        <p:spPr>
          <a:xfrm>
            <a:off x="-439" y="176834"/>
            <a:ext cx="88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PAG38</a:t>
            </a:r>
          </a:p>
        </p:txBody>
      </p:sp>
      <p:graphicFrame>
        <p:nvGraphicFramePr>
          <p:cNvPr id="21" name="Tabla 20">
            <a:extLst>
              <a:ext uri="{FF2B5EF4-FFF2-40B4-BE49-F238E27FC236}">
                <a16:creationId xmlns:a16="http://schemas.microsoft.com/office/drawing/2014/main" id="{9AFE5E2A-3498-765B-53FE-51BC36AF9470}"/>
              </a:ext>
            </a:extLst>
          </p:cNvPr>
          <p:cNvGraphicFramePr>
            <a:graphicFrameLocks noGrp="1"/>
          </p:cNvGraphicFramePr>
          <p:nvPr/>
        </p:nvGraphicFramePr>
        <p:xfrm>
          <a:off x="1583462" y="2276678"/>
          <a:ext cx="5342858" cy="31361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32143">
                  <a:extLst>
                    <a:ext uri="{9D8B030D-6E8A-4147-A177-3AD203B41FA5}">
                      <a16:colId xmlns:a16="http://schemas.microsoft.com/office/drawing/2014/main" val="1045493168"/>
                    </a:ext>
                  </a:extLst>
                </a:gridCol>
                <a:gridCol w="1669643">
                  <a:extLst>
                    <a:ext uri="{9D8B030D-6E8A-4147-A177-3AD203B41FA5}">
                      <a16:colId xmlns:a16="http://schemas.microsoft.com/office/drawing/2014/main" val="3767688726"/>
                    </a:ext>
                  </a:extLst>
                </a:gridCol>
                <a:gridCol w="1041072">
                  <a:extLst>
                    <a:ext uri="{9D8B030D-6E8A-4147-A177-3AD203B41FA5}">
                      <a16:colId xmlns:a16="http://schemas.microsoft.com/office/drawing/2014/main" val="446188449"/>
                    </a:ext>
                  </a:extLst>
                </a:gridCol>
              </a:tblGrid>
              <a:tr h="291733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1" u="none" strike="noStrike">
                          <a:effectLst/>
                          <a:latin typeface="Muller Regular" pitchFamily="2" charset="0"/>
                        </a:rPr>
                        <a:t>Descripcion</a:t>
                      </a:r>
                      <a:endParaRPr lang="es-CO" sz="14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1" u="none" strike="noStrike">
                          <a:effectLst/>
                          <a:latin typeface="Muller Regular" pitchFamily="2" charset="0"/>
                        </a:rPr>
                        <a:t>Codigo</a:t>
                      </a:r>
                      <a:endParaRPr lang="es-CO" sz="1400" b="1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1" u="none" strike="noStrike" dirty="0">
                          <a:effectLst/>
                          <a:latin typeface="Muller Regular" pitchFamily="2" charset="0"/>
                        </a:rPr>
                        <a:t>Cantidad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7695672"/>
                  </a:ext>
                </a:extLst>
              </a:tr>
              <a:tr h="31604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Aceite Motor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  6736-51-5146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41171659"/>
                  </a:ext>
                </a:extLst>
              </a:tr>
              <a:tr h="31604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Trampa Combustible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6754-71-6800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00810284"/>
                  </a:ext>
                </a:extLst>
              </a:tr>
              <a:tr h="31604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Combustible   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6754-71-6370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399825516"/>
                  </a:ext>
                </a:extLst>
              </a:tr>
              <a:tr h="31604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Cabina Interno         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CA3300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16785335"/>
                  </a:ext>
                </a:extLst>
              </a:tr>
              <a:tr h="31604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Hidráulico Elemento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207-60-71183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39238862"/>
                  </a:ext>
                </a:extLst>
              </a:tr>
              <a:tr h="31604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Respiradero Hudraulico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421-60-35170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31411224"/>
                  </a:ext>
                </a:extLst>
              </a:tr>
              <a:tr h="31604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Piloto              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20Y-62-51691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27387549"/>
                  </a:ext>
                </a:extLst>
              </a:tr>
              <a:tr h="31604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Aire Interno            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   RS3717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10462797"/>
                  </a:ext>
                </a:extLst>
              </a:tr>
              <a:tr h="31604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Aire Externo              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RS3517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 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14684292"/>
                  </a:ext>
                </a:extLst>
              </a:tr>
            </a:tbl>
          </a:graphicData>
        </a:graphic>
      </p:graphicFrame>
      <p:sp>
        <p:nvSpPr>
          <p:cNvPr id="14" name="CuadroTexto 13">
            <a:extLst>
              <a:ext uri="{FF2B5EF4-FFF2-40B4-BE49-F238E27FC236}">
                <a16:creationId xmlns:a16="http://schemas.microsoft.com/office/drawing/2014/main" id="{F85BF1AD-BC9D-8E4E-321D-ADBCFDD539CC}"/>
              </a:ext>
            </a:extLst>
          </p:cNvPr>
          <p:cNvSpPr txBox="1"/>
          <p:nvPr/>
        </p:nvSpPr>
        <p:spPr>
          <a:xfrm>
            <a:off x="8080514" y="470039"/>
            <a:ext cx="34095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             FECHA Y HORA </a:t>
            </a:r>
            <a:r>
              <a:rPr lang="es-CO" sz="1600" dirty="0">
                <a:latin typeface="Muller ExtraBold" pitchFamily="2" charset="0"/>
              </a:rPr>
              <a:t>(</a:t>
            </a:r>
            <a:r>
              <a:rPr lang="es-CO" sz="1600" dirty="0" err="1">
                <a:latin typeface="Muller ExtraBold" pitchFamily="2" charset="0"/>
              </a:rPr>
              <a:t>dd</a:t>
            </a:r>
            <a:r>
              <a:rPr lang="es-CO" sz="1600" dirty="0">
                <a:latin typeface="Muller ExtraBold" pitchFamily="2" charset="0"/>
              </a:rPr>
              <a:t>/mm/</a:t>
            </a:r>
            <a:r>
              <a:rPr lang="es-CO" sz="1600" dirty="0" err="1">
                <a:latin typeface="Muller ExtraBold" pitchFamily="2" charset="0"/>
              </a:rPr>
              <a:t>yyyy</a:t>
            </a:r>
            <a:r>
              <a:rPr lang="es-CO" sz="1600" dirty="0">
                <a:latin typeface="Muller ExtraBold" pitchFamily="2" charset="0"/>
              </a:rPr>
              <a:t>) – Hora Militar</a:t>
            </a:r>
            <a:endParaRPr lang="es-CO" dirty="0">
              <a:latin typeface="Muller ExtraBold" pitchFamily="2" charset="0"/>
            </a:endParaRPr>
          </a:p>
        </p:txBody>
      </p:sp>
      <p:pic>
        <p:nvPicPr>
          <p:cNvPr id="15" name="Imagen 14" descr="Un contenedor de plástico&#10;&#10;Descripción generada automáticamente con confianza baja">
            <a:extLst>
              <a:ext uri="{FF2B5EF4-FFF2-40B4-BE49-F238E27FC236}">
                <a16:creationId xmlns:a16="http://schemas.microsoft.com/office/drawing/2014/main" id="{F5D3F459-931E-E157-6BD4-B9E7055ED6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6332" y="1985393"/>
            <a:ext cx="3705225" cy="3667125"/>
          </a:xfrm>
          <a:prstGeom prst="rect">
            <a:avLst/>
          </a:prstGeom>
        </p:spPr>
      </p:pic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71D7BC6A-1D48-F883-A92C-4C485016BFA4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12" name="Imagen 11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4A033CD5-05E4-5D88-81BB-0E0D6C2AB4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322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>
            <a:extLst>
              <a:ext uri="{FF2B5EF4-FFF2-40B4-BE49-F238E27FC236}">
                <a16:creationId xmlns:a16="http://schemas.microsoft.com/office/drawing/2014/main" id="{E753CE09-B30C-50A5-8906-4341C931E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5EBC5E"/>
          </a:solidFill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8F837013-679C-A9ED-95F6-55AA0430262F}"/>
              </a:ext>
            </a:extLst>
          </p:cNvPr>
          <p:cNvSpPr/>
          <p:nvPr/>
        </p:nvSpPr>
        <p:spPr>
          <a:xfrm>
            <a:off x="7047348" y="2961861"/>
            <a:ext cx="3708400" cy="1364674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C78117E-81AD-4DE1-A14C-99CA3216FF07}"/>
              </a:ext>
            </a:extLst>
          </p:cNvPr>
          <p:cNvSpPr txBox="1"/>
          <p:nvPr/>
        </p:nvSpPr>
        <p:spPr>
          <a:xfrm>
            <a:off x="8300260" y="3377013"/>
            <a:ext cx="15309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dirty="0">
                <a:solidFill>
                  <a:schemeClr val="bg1"/>
                </a:solidFill>
                <a:latin typeface="Muller ExtraBold" pitchFamily="2" charset="0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SALIDA</a:t>
            </a:r>
            <a:endParaRPr lang="es-CO" sz="2800" dirty="0">
              <a:solidFill>
                <a:schemeClr val="bg1"/>
              </a:solidFill>
              <a:latin typeface="Muller ExtraBold" pitchFamily="2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7917508-5720-A0C1-6C83-C52911564826}"/>
              </a:ext>
            </a:extLst>
          </p:cNvPr>
          <p:cNvSpPr txBox="1"/>
          <p:nvPr/>
        </p:nvSpPr>
        <p:spPr>
          <a:xfrm>
            <a:off x="8488218" y="5839630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FECHA   Y    HORA</a:t>
            </a:r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A2DFF60A-F68B-96CA-078A-E628E6232070}"/>
              </a:ext>
            </a:extLst>
          </p:cNvPr>
          <p:cNvGrpSpPr/>
          <p:nvPr/>
        </p:nvGrpSpPr>
        <p:grpSpPr>
          <a:xfrm>
            <a:off x="1741057" y="2961861"/>
            <a:ext cx="3708400" cy="1410839"/>
            <a:chOff x="1741057" y="2806055"/>
            <a:chExt cx="3708400" cy="2033784"/>
          </a:xfrm>
          <a:solidFill>
            <a:srgbClr val="004164"/>
          </a:solidFill>
        </p:grpSpPr>
        <p:sp>
          <p:nvSpPr>
            <p:cNvPr id="14" name="Rectángulo: esquinas redondeadas 13">
              <a:extLst>
                <a:ext uri="{FF2B5EF4-FFF2-40B4-BE49-F238E27FC236}">
                  <a16:creationId xmlns:a16="http://schemas.microsoft.com/office/drawing/2014/main" id="{D0921BFE-11E0-1947-3205-1C8A42891F97}"/>
                </a:ext>
              </a:extLst>
            </p:cNvPr>
            <p:cNvSpPr/>
            <p:nvPr/>
          </p:nvSpPr>
          <p:spPr>
            <a:xfrm>
              <a:off x="1741057" y="2806055"/>
              <a:ext cx="3708400" cy="2033784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>
                <a:solidFill>
                  <a:schemeClr val="bg1"/>
                </a:solidFill>
              </a:endParaRPr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3C76310C-2DB2-5D60-55FB-1E895F0A9471}"/>
                </a:ext>
              </a:extLst>
            </p:cNvPr>
            <p:cNvSpPr txBox="1"/>
            <p:nvPr/>
          </p:nvSpPr>
          <p:spPr>
            <a:xfrm>
              <a:off x="2223657" y="3515171"/>
              <a:ext cx="2743200" cy="7542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2800" b="1" dirty="0">
                  <a:solidFill>
                    <a:schemeClr val="bg1"/>
                  </a:solidFill>
                  <a:latin typeface="Muller ExtraBold" pitchFamily="2" charset="0"/>
                  <a:hlinkClick r:id="rId4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INGRESO</a:t>
              </a:r>
              <a:endParaRPr lang="es-CO" sz="2800" b="1" dirty="0">
                <a:solidFill>
                  <a:schemeClr val="bg1"/>
                </a:solidFill>
                <a:latin typeface="Muller ExtraBold" pitchFamily="2" charset="0"/>
              </a:endParaRPr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D371F133-096B-BEDA-C4E9-5F144CC94067}"/>
              </a:ext>
            </a:extLst>
          </p:cNvPr>
          <p:cNvSpPr txBox="1"/>
          <p:nvPr/>
        </p:nvSpPr>
        <p:spPr>
          <a:xfrm>
            <a:off x="4794832" y="1931173"/>
            <a:ext cx="2966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atin typeface="Muller Regular" pitchFamily="2" charset="0"/>
              </a:rPr>
              <a:t>CONTROL DE ACCESO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6FD35CB-10D6-C636-68AC-EB619E2A96E4}"/>
              </a:ext>
            </a:extLst>
          </p:cNvPr>
          <p:cNvSpPr txBox="1"/>
          <p:nvPr/>
        </p:nvSpPr>
        <p:spPr>
          <a:xfrm>
            <a:off x="120073" y="170934"/>
            <a:ext cx="738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PAG3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2B535CA-60F5-8D4E-FC16-8714198C511D}"/>
              </a:ext>
            </a:extLst>
          </p:cNvPr>
          <p:cNvSpPr txBox="1"/>
          <p:nvPr/>
        </p:nvSpPr>
        <p:spPr>
          <a:xfrm>
            <a:off x="1489366" y="4753616"/>
            <a:ext cx="1468582" cy="369332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Pasa a PAG 4</a:t>
            </a:r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A9CF7887-6095-1DF0-3F2A-9BF18E58614F}"/>
              </a:ext>
            </a:extLst>
          </p:cNvPr>
          <p:cNvCxnSpPr/>
          <p:nvPr/>
        </p:nvCxnSpPr>
        <p:spPr>
          <a:xfrm flipV="1">
            <a:off x="2558473" y="4372701"/>
            <a:ext cx="249382" cy="3809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uadroTexto 15">
            <a:extLst>
              <a:ext uri="{FF2B5EF4-FFF2-40B4-BE49-F238E27FC236}">
                <a16:creationId xmlns:a16="http://schemas.microsoft.com/office/drawing/2014/main" id="{E692A465-959C-0955-1C4C-6730C19C517D}"/>
              </a:ext>
            </a:extLst>
          </p:cNvPr>
          <p:cNvSpPr txBox="1"/>
          <p:nvPr/>
        </p:nvSpPr>
        <p:spPr>
          <a:xfrm>
            <a:off x="9372598" y="4629047"/>
            <a:ext cx="1468582" cy="369332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Pasa a PAG 5</a:t>
            </a:r>
          </a:p>
        </p:txBody>
      </p: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97619564-98DD-958B-1B9E-305F2DE56406}"/>
              </a:ext>
            </a:extLst>
          </p:cNvPr>
          <p:cNvCxnSpPr>
            <a:cxnSpLocks/>
          </p:cNvCxnSpPr>
          <p:nvPr/>
        </p:nvCxnSpPr>
        <p:spPr>
          <a:xfrm flipH="1" flipV="1">
            <a:off x="9494982" y="4326535"/>
            <a:ext cx="364836" cy="3025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EA0DAE4-7B3F-88B8-707C-98592FF908C7}"/>
              </a:ext>
            </a:extLst>
          </p:cNvPr>
          <p:cNvSpPr txBox="1"/>
          <p:nvPr/>
        </p:nvSpPr>
        <p:spPr>
          <a:xfrm>
            <a:off x="8080514" y="470039"/>
            <a:ext cx="34095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             FECHA Y HORA </a:t>
            </a:r>
            <a:r>
              <a:rPr lang="es-CO" sz="1600" dirty="0">
                <a:latin typeface="Muller ExtraBold" pitchFamily="2" charset="0"/>
              </a:rPr>
              <a:t>(</a:t>
            </a:r>
            <a:r>
              <a:rPr lang="es-CO" sz="1600" dirty="0" err="1">
                <a:latin typeface="Muller ExtraBold" pitchFamily="2" charset="0"/>
              </a:rPr>
              <a:t>dd</a:t>
            </a:r>
            <a:r>
              <a:rPr lang="es-CO" sz="1600" dirty="0">
                <a:latin typeface="Muller ExtraBold" pitchFamily="2" charset="0"/>
              </a:rPr>
              <a:t>/mm/</a:t>
            </a:r>
            <a:r>
              <a:rPr lang="es-CO" sz="1600" dirty="0" err="1">
                <a:latin typeface="Muller ExtraBold" pitchFamily="2" charset="0"/>
              </a:rPr>
              <a:t>yyyy</a:t>
            </a:r>
            <a:r>
              <a:rPr lang="es-CO" sz="1600" dirty="0">
                <a:latin typeface="Muller ExtraBold" pitchFamily="2" charset="0"/>
              </a:rPr>
              <a:t>) – Hora Militar</a:t>
            </a:r>
            <a:endParaRPr lang="es-CO" dirty="0">
              <a:latin typeface="Muller ExtraBold" pitchFamily="2" charset="0"/>
            </a:endParaRPr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FB1F55FA-C010-F5CC-C39F-07116165F500}"/>
              </a:ext>
            </a:extLst>
          </p:cNvPr>
          <p:cNvSpPr/>
          <p:nvPr/>
        </p:nvSpPr>
        <p:spPr>
          <a:xfrm>
            <a:off x="5246603" y="5774752"/>
            <a:ext cx="2063174" cy="499087"/>
          </a:xfrm>
          <a:prstGeom prst="roundRect">
            <a:avLst/>
          </a:prstGeom>
          <a:solidFill>
            <a:srgbClr val="00416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5EF33264-FAEB-219D-6682-4953F7F26DA6}"/>
              </a:ext>
            </a:extLst>
          </p:cNvPr>
          <p:cNvSpPr txBox="1"/>
          <p:nvPr/>
        </p:nvSpPr>
        <p:spPr>
          <a:xfrm>
            <a:off x="5555632" y="5819119"/>
            <a:ext cx="14451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pic>
        <p:nvPicPr>
          <p:cNvPr id="27" name="Imagen 26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7CCA2694-9E57-D4E4-21E2-06E10DFEDC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219CEEDA-588B-82B4-DE0D-0CD3CD08B5FC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</p:spTree>
    <p:extLst>
      <p:ext uri="{BB962C8B-B14F-4D97-AF65-F5344CB8AC3E}">
        <p14:creationId xmlns:p14="http://schemas.microsoft.com/office/powerpoint/2010/main" val="38268595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0A5C381A-61BD-CD91-CB0A-6E041749D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INGRESAR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3864981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048266" y="5794874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EE675EA-E71A-3EA3-220F-7563BD32EA39}"/>
              </a:ext>
            </a:extLst>
          </p:cNvPr>
          <p:cNvSpPr txBox="1"/>
          <p:nvPr/>
        </p:nvSpPr>
        <p:spPr>
          <a:xfrm>
            <a:off x="4752751" y="1025748"/>
            <a:ext cx="3484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atin typeface="Muller Bold" pitchFamily="2" charset="0"/>
              </a:rPr>
              <a:t>INVENTARIO -  SALIDAS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AB304EC-ADA6-B6D5-580D-FF7CFB1421F2}"/>
              </a:ext>
            </a:extLst>
          </p:cNvPr>
          <p:cNvSpPr txBox="1"/>
          <p:nvPr/>
        </p:nvSpPr>
        <p:spPr>
          <a:xfrm>
            <a:off x="1472879" y="1835546"/>
            <a:ext cx="435855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900" dirty="0">
                <a:latin typeface="Muller Bold" pitchFamily="2" charset="0"/>
              </a:rPr>
              <a:t>FILTROS KOMATSU PC210 -10MO         </a:t>
            </a:r>
          </a:p>
          <a:p>
            <a:endParaRPr lang="es-MX" sz="1900" dirty="0">
              <a:latin typeface="Muller Bold" pitchFamily="2" charset="0"/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1D149C9A-57B7-53C0-3426-126C6FACCBD8}"/>
              </a:ext>
            </a:extLst>
          </p:cNvPr>
          <p:cNvSpPr txBox="1"/>
          <p:nvPr/>
        </p:nvSpPr>
        <p:spPr>
          <a:xfrm>
            <a:off x="-25734" y="139796"/>
            <a:ext cx="88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PAG39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76234053-238C-460D-AD03-C40A816E5FDB}"/>
              </a:ext>
            </a:extLst>
          </p:cNvPr>
          <p:cNvSpPr txBox="1"/>
          <p:nvPr/>
        </p:nvSpPr>
        <p:spPr>
          <a:xfrm>
            <a:off x="115705" y="5794874"/>
            <a:ext cx="1241629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Descontar insumos al inventario </a:t>
            </a: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3D6DCB82-2EAF-B01D-3390-E5A28D8A21AB}"/>
              </a:ext>
            </a:extLst>
          </p:cNvPr>
          <p:cNvSpPr txBox="1"/>
          <p:nvPr/>
        </p:nvSpPr>
        <p:spPr>
          <a:xfrm>
            <a:off x="4673102" y="6579744"/>
            <a:ext cx="124162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Ir a PAG 38</a:t>
            </a:r>
          </a:p>
        </p:txBody>
      </p:sp>
      <p:cxnSp>
        <p:nvCxnSpPr>
          <p:cNvPr id="43" name="Conector recto de flecha 42">
            <a:extLst>
              <a:ext uri="{FF2B5EF4-FFF2-40B4-BE49-F238E27FC236}">
                <a16:creationId xmlns:a16="http://schemas.microsoft.com/office/drawing/2014/main" id="{14F0E166-008B-14BB-F8C4-CEE0C28860F0}"/>
              </a:ext>
            </a:extLst>
          </p:cNvPr>
          <p:cNvCxnSpPr/>
          <p:nvPr/>
        </p:nvCxnSpPr>
        <p:spPr>
          <a:xfrm flipH="1" flipV="1">
            <a:off x="4945819" y="6229083"/>
            <a:ext cx="348097" cy="350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ángulo: esquinas redondeadas 45">
            <a:extLst>
              <a:ext uri="{FF2B5EF4-FFF2-40B4-BE49-F238E27FC236}">
                <a16:creationId xmlns:a16="http://schemas.microsoft.com/office/drawing/2014/main" id="{D045480E-6752-62B2-FD87-20889E0C9D7E}"/>
              </a:ext>
            </a:extLst>
          </p:cNvPr>
          <p:cNvSpPr/>
          <p:nvPr/>
        </p:nvSpPr>
        <p:spPr>
          <a:xfrm>
            <a:off x="6111440" y="5710499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77D4E6CD-E810-3E06-45AD-751A9F9B7671}"/>
              </a:ext>
            </a:extLst>
          </p:cNvPr>
          <p:cNvSpPr txBox="1"/>
          <p:nvPr/>
        </p:nvSpPr>
        <p:spPr>
          <a:xfrm>
            <a:off x="6323880" y="5783862"/>
            <a:ext cx="1638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INVENTARIO</a:t>
            </a:r>
          </a:p>
        </p:txBody>
      </p:sp>
      <p:cxnSp>
        <p:nvCxnSpPr>
          <p:cNvPr id="48" name="Conector recto de flecha 47">
            <a:extLst>
              <a:ext uri="{FF2B5EF4-FFF2-40B4-BE49-F238E27FC236}">
                <a16:creationId xmlns:a16="http://schemas.microsoft.com/office/drawing/2014/main" id="{D5892769-641A-38D1-939A-ED3FB62573FB}"/>
              </a:ext>
            </a:extLst>
          </p:cNvPr>
          <p:cNvCxnSpPr>
            <a:cxnSpLocks/>
          </p:cNvCxnSpPr>
          <p:nvPr/>
        </p:nvCxnSpPr>
        <p:spPr>
          <a:xfrm flipV="1">
            <a:off x="1400177" y="5975928"/>
            <a:ext cx="206385" cy="4096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23E2B518-B1EC-FE34-78A9-20A8311B1F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7749052"/>
              </p:ext>
            </p:extLst>
          </p:nvPr>
        </p:nvGraphicFramePr>
        <p:xfrm>
          <a:off x="1589101" y="2317154"/>
          <a:ext cx="5328279" cy="295522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42497">
                  <a:extLst>
                    <a:ext uri="{9D8B030D-6E8A-4147-A177-3AD203B41FA5}">
                      <a16:colId xmlns:a16="http://schemas.microsoft.com/office/drawing/2014/main" val="1057131186"/>
                    </a:ext>
                  </a:extLst>
                </a:gridCol>
                <a:gridCol w="1747882">
                  <a:extLst>
                    <a:ext uri="{9D8B030D-6E8A-4147-A177-3AD203B41FA5}">
                      <a16:colId xmlns:a16="http://schemas.microsoft.com/office/drawing/2014/main" val="103563608"/>
                    </a:ext>
                  </a:extLst>
                </a:gridCol>
                <a:gridCol w="837900">
                  <a:extLst>
                    <a:ext uri="{9D8B030D-6E8A-4147-A177-3AD203B41FA5}">
                      <a16:colId xmlns:a16="http://schemas.microsoft.com/office/drawing/2014/main" val="1699014481"/>
                    </a:ext>
                  </a:extLst>
                </a:gridCol>
              </a:tblGrid>
              <a:tr h="2686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1" u="none" strike="noStrike" dirty="0">
                          <a:effectLst/>
                          <a:latin typeface="Muller Regular" pitchFamily="2" charset="0"/>
                        </a:rPr>
                        <a:t>Descripción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1" u="none" strike="noStrike" dirty="0">
                          <a:effectLst/>
                          <a:latin typeface="Muller Regular" pitchFamily="2" charset="0"/>
                        </a:rPr>
                        <a:t>Código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1" u="none" strike="noStrike" dirty="0">
                          <a:effectLst/>
                          <a:latin typeface="Muller Regular" pitchFamily="2" charset="0"/>
                        </a:rPr>
                        <a:t>Cantidad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2380722"/>
                  </a:ext>
                </a:extLst>
              </a:tr>
              <a:tr h="26865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Aceite Motor  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6742-01-4540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429901988"/>
                  </a:ext>
                </a:extLst>
              </a:tr>
              <a:tr h="26865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Trampa Combustible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600-319-3610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5649463"/>
                  </a:ext>
                </a:extLst>
              </a:tr>
              <a:tr h="26865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Combustible 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 600-319-3750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51488653"/>
                  </a:ext>
                </a:extLst>
              </a:tr>
              <a:tr h="26865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Cabina Interno        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 CA3300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4558548"/>
                  </a:ext>
                </a:extLst>
              </a:tr>
              <a:tr h="26865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Hidráulico Elemento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207-60-71183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60511921"/>
                  </a:ext>
                </a:extLst>
              </a:tr>
              <a:tr h="26865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Respiradero Hidraulic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421-60-35170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64300365"/>
                  </a:ext>
                </a:extLst>
              </a:tr>
              <a:tr h="26865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Piloto              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20Y-62-51691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82799163"/>
                  </a:ext>
                </a:extLst>
              </a:tr>
              <a:tr h="26865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Aire Interno               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RS3717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18001065"/>
                  </a:ext>
                </a:extLst>
              </a:tr>
              <a:tr h="26865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F. Aire Externo                              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Muller Regular" pitchFamily="2" charset="0"/>
                        </a:rPr>
                        <a:t> RS3517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72352671"/>
                  </a:ext>
                </a:extLst>
              </a:tr>
              <a:tr h="268657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F. Refrigerante                  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Muller Regular" pitchFamily="2" charset="0"/>
                        </a:rPr>
                        <a:t>  600-411-5110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Muller Regular" pitchFamily="2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99872766"/>
                  </a:ext>
                </a:extLst>
              </a:tr>
            </a:tbl>
          </a:graphicData>
        </a:graphic>
      </p:graphicFrame>
      <p:sp>
        <p:nvSpPr>
          <p:cNvPr id="8" name="CuadroTexto 7">
            <a:extLst>
              <a:ext uri="{FF2B5EF4-FFF2-40B4-BE49-F238E27FC236}">
                <a16:creationId xmlns:a16="http://schemas.microsoft.com/office/drawing/2014/main" id="{4B26D96C-6EEC-6D16-921A-2BB6B14B0097}"/>
              </a:ext>
            </a:extLst>
          </p:cNvPr>
          <p:cNvSpPr txBox="1"/>
          <p:nvPr/>
        </p:nvSpPr>
        <p:spPr>
          <a:xfrm>
            <a:off x="8080514" y="470039"/>
            <a:ext cx="34095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             FECHA Y HORA </a:t>
            </a:r>
            <a:r>
              <a:rPr lang="es-CO" sz="1600" dirty="0">
                <a:latin typeface="Muller ExtraBold" pitchFamily="2" charset="0"/>
              </a:rPr>
              <a:t>(</a:t>
            </a:r>
            <a:r>
              <a:rPr lang="es-CO" sz="1600" dirty="0" err="1">
                <a:latin typeface="Muller ExtraBold" pitchFamily="2" charset="0"/>
              </a:rPr>
              <a:t>dd</a:t>
            </a:r>
            <a:r>
              <a:rPr lang="es-CO" sz="1600" dirty="0">
                <a:latin typeface="Muller ExtraBold" pitchFamily="2" charset="0"/>
              </a:rPr>
              <a:t>/mm/</a:t>
            </a:r>
            <a:r>
              <a:rPr lang="es-CO" sz="1600" dirty="0" err="1">
                <a:latin typeface="Muller ExtraBold" pitchFamily="2" charset="0"/>
              </a:rPr>
              <a:t>yyyy</a:t>
            </a:r>
            <a:r>
              <a:rPr lang="es-CO" sz="1600" dirty="0">
                <a:latin typeface="Muller ExtraBold" pitchFamily="2" charset="0"/>
              </a:rPr>
              <a:t>) – Hora Militar</a:t>
            </a:r>
            <a:endParaRPr lang="es-CO" dirty="0">
              <a:latin typeface="Muller ExtraBold" pitchFamily="2" charset="0"/>
            </a:endParaRPr>
          </a:p>
        </p:txBody>
      </p:sp>
      <p:pic>
        <p:nvPicPr>
          <p:cNvPr id="14" name="Imagen 13" descr="Botella de plástico&#10;&#10;Descripción generada automáticamente con confianza baja">
            <a:extLst>
              <a:ext uri="{FF2B5EF4-FFF2-40B4-BE49-F238E27FC236}">
                <a16:creationId xmlns:a16="http://schemas.microsoft.com/office/drawing/2014/main" id="{45E9EDCB-E466-03A8-B40D-1FA9E85256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6540" y="1862102"/>
            <a:ext cx="3514725" cy="3381375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230D2D2E-07A8-2E48-A5B2-EE283888EB95}"/>
              </a:ext>
            </a:extLst>
          </p:cNvPr>
          <p:cNvSpPr txBox="1"/>
          <p:nvPr/>
        </p:nvSpPr>
        <p:spPr>
          <a:xfrm>
            <a:off x="6766579" y="6529595"/>
            <a:ext cx="124162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Ir a PAG 31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CAC46B90-905F-69B5-7DC3-210D344B2EA1}"/>
              </a:ext>
            </a:extLst>
          </p:cNvPr>
          <p:cNvCxnSpPr/>
          <p:nvPr/>
        </p:nvCxnSpPr>
        <p:spPr>
          <a:xfrm flipH="1" flipV="1">
            <a:off x="7039296" y="6178934"/>
            <a:ext cx="348097" cy="350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3FDD200C-6448-AFC6-D7E9-13DE965EB2BA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15" name="Imagen 14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C5C8A490-7851-EE9D-A7FA-E8FFF5FF26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9072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26D5946-C5DA-D0E4-CD06-67FB6C274C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INGRESAR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3864981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048266" y="5794874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EE675EA-E71A-3EA3-220F-7563BD32EA39}"/>
              </a:ext>
            </a:extLst>
          </p:cNvPr>
          <p:cNvSpPr txBox="1"/>
          <p:nvPr/>
        </p:nvSpPr>
        <p:spPr>
          <a:xfrm>
            <a:off x="5259848" y="792465"/>
            <a:ext cx="3484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atin typeface="Muller Bold" pitchFamily="2" charset="0"/>
              </a:rPr>
              <a:t>INVENTARIO ACTUAL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1D149C9A-57B7-53C0-3426-126C6FACCBD8}"/>
              </a:ext>
            </a:extLst>
          </p:cNvPr>
          <p:cNvSpPr txBox="1"/>
          <p:nvPr/>
        </p:nvSpPr>
        <p:spPr>
          <a:xfrm>
            <a:off x="0" y="198139"/>
            <a:ext cx="88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PAG40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76234053-238C-460D-AD03-C40A816E5FDB}"/>
              </a:ext>
            </a:extLst>
          </p:cNvPr>
          <p:cNvSpPr txBox="1"/>
          <p:nvPr/>
        </p:nvSpPr>
        <p:spPr>
          <a:xfrm>
            <a:off x="115705" y="5794874"/>
            <a:ext cx="1241629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Adiciona insumos al inventario </a:t>
            </a: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3D6DCB82-2EAF-B01D-3390-E5A28D8A21AB}"/>
              </a:ext>
            </a:extLst>
          </p:cNvPr>
          <p:cNvSpPr txBox="1"/>
          <p:nvPr/>
        </p:nvSpPr>
        <p:spPr>
          <a:xfrm>
            <a:off x="4673102" y="6579744"/>
            <a:ext cx="124162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Ir a PAG 39</a:t>
            </a:r>
          </a:p>
        </p:txBody>
      </p:sp>
      <p:cxnSp>
        <p:nvCxnSpPr>
          <p:cNvPr id="43" name="Conector recto de flecha 42">
            <a:extLst>
              <a:ext uri="{FF2B5EF4-FFF2-40B4-BE49-F238E27FC236}">
                <a16:creationId xmlns:a16="http://schemas.microsoft.com/office/drawing/2014/main" id="{14F0E166-008B-14BB-F8C4-CEE0C28860F0}"/>
              </a:ext>
            </a:extLst>
          </p:cNvPr>
          <p:cNvCxnSpPr/>
          <p:nvPr/>
        </p:nvCxnSpPr>
        <p:spPr>
          <a:xfrm flipH="1" flipV="1">
            <a:off x="4966144" y="6229083"/>
            <a:ext cx="348097" cy="350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ángulo: esquinas redondeadas 45">
            <a:extLst>
              <a:ext uri="{FF2B5EF4-FFF2-40B4-BE49-F238E27FC236}">
                <a16:creationId xmlns:a16="http://schemas.microsoft.com/office/drawing/2014/main" id="{D045480E-6752-62B2-FD87-20889E0C9D7E}"/>
              </a:ext>
            </a:extLst>
          </p:cNvPr>
          <p:cNvSpPr/>
          <p:nvPr/>
        </p:nvSpPr>
        <p:spPr>
          <a:xfrm>
            <a:off x="6111440" y="5710499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77D4E6CD-E810-3E06-45AD-751A9F9B7671}"/>
              </a:ext>
            </a:extLst>
          </p:cNvPr>
          <p:cNvSpPr txBox="1"/>
          <p:nvPr/>
        </p:nvSpPr>
        <p:spPr>
          <a:xfrm>
            <a:off x="6534717" y="5783862"/>
            <a:ext cx="1131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HOME</a:t>
            </a:r>
          </a:p>
        </p:txBody>
      </p:sp>
      <p:cxnSp>
        <p:nvCxnSpPr>
          <p:cNvPr id="48" name="Conector recto de flecha 47">
            <a:extLst>
              <a:ext uri="{FF2B5EF4-FFF2-40B4-BE49-F238E27FC236}">
                <a16:creationId xmlns:a16="http://schemas.microsoft.com/office/drawing/2014/main" id="{D5892769-641A-38D1-939A-ED3FB62573FB}"/>
              </a:ext>
            </a:extLst>
          </p:cNvPr>
          <p:cNvCxnSpPr>
            <a:cxnSpLocks/>
          </p:cNvCxnSpPr>
          <p:nvPr/>
        </p:nvCxnSpPr>
        <p:spPr>
          <a:xfrm flipV="1">
            <a:off x="1400177" y="5975928"/>
            <a:ext cx="206385" cy="4096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19293AEB-03DF-D1A3-0C60-AE4B645E18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914041"/>
              </p:ext>
            </p:extLst>
          </p:nvPr>
        </p:nvGraphicFramePr>
        <p:xfrm>
          <a:off x="3251636" y="1404442"/>
          <a:ext cx="6777672" cy="419858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17915">
                  <a:extLst>
                    <a:ext uri="{9D8B030D-6E8A-4147-A177-3AD203B41FA5}">
                      <a16:colId xmlns:a16="http://schemas.microsoft.com/office/drawing/2014/main" val="484568803"/>
                    </a:ext>
                  </a:extLst>
                </a:gridCol>
                <a:gridCol w="1036193">
                  <a:extLst>
                    <a:ext uri="{9D8B030D-6E8A-4147-A177-3AD203B41FA5}">
                      <a16:colId xmlns:a16="http://schemas.microsoft.com/office/drawing/2014/main" val="3953635016"/>
                    </a:ext>
                  </a:extLst>
                </a:gridCol>
                <a:gridCol w="636259">
                  <a:extLst>
                    <a:ext uri="{9D8B030D-6E8A-4147-A177-3AD203B41FA5}">
                      <a16:colId xmlns:a16="http://schemas.microsoft.com/office/drawing/2014/main" val="2616073725"/>
                    </a:ext>
                  </a:extLst>
                </a:gridCol>
                <a:gridCol w="196938">
                  <a:extLst>
                    <a:ext uri="{9D8B030D-6E8A-4147-A177-3AD203B41FA5}">
                      <a16:colId xmlns:a16="http://schemas.microsoft.com/office/drawing/2014/main" val="109177347"/>
                    </a:ext>
                  </a:extLst>
                </a:gridCol>
                <a:gridCol w="1617915">
                  <a:extLst>
                    <a:ext uri="{9D8B030D-6E8A-4147-A177-3AD203B41FA5}">
                      <a16:colId xmlns:a16="http://schemas.microsoft.com/office/drawing/2014/main" val="3988332451"/>
                    </a:ext>
                  </a:extLst>
                </a:gridCol>
                <a:gridCol w="1036193">
                  <a:extLst>
                    <a:ext uri="{9D8B030D-6E8A-4147-A177-3AD203B41FA5}">
                      <a16:colId xmlns:a16="http://schemas.microsoft.com/office/drawing/2014/main" val="1234568710"/>
                    </a:ext>
                  </a:extLst>
                </a:gridCol>
                <a:gridCol w="636259">
                  <a:extLst>
                    <a:ext uri="{9D8B030D-6E8A-4147-A177-3AD203B41FA5}">
                      <a16:colId xmlns:a16="http://schemas.microsoft.com/office/drawing/2014/main" val="197283626"/>
                    </a:ext>
                  </a:extLst>
                </a:gridCol>
              </a:tblGrid>
              <a:tr h="153230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 dirty="0">
                          <a:effectLst/>
                        </a:rPr>
                        <a:t>PC210-8-MO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>
                    <a:solidFill>
                      <a:srgbClr val="92D05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 dirty="0">
                          <a:effectLst/>
                        </a:rPr>
                        <a:t>DOOSAN DL320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0271943"/>
                  </a:ext>
                </a:extLst>
              </a:tr>
              <a:tr h="153230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000" b="1" u="none" strike="noStrike">
                          <a:effectLst/>
                        </a:rPr>
                        <a:t>Descripcion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000" b="1" u="none" strike="noStrike">
                          <a:effectLst/>
                        </a:rPr>
                        <a:t>Codigo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000" b="1" u="none" strike="noStrike" dirty="0">
                          <a:effectLst/>
                        </a:rPr>
                        <a:t>Cantidad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000" b="1" u="none" strike="noStrike">
                          <a:effectLst/>
                        </a:rPr>
                        <a:t>Descripcion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000" b="1" u="none" strike="noStrike" dirty="0" err="1">
                          <a:effectLst/>
                        </a:rPr>
                        <a:t>Codigo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000" b="1" u="none" strike="noStrike" dirty="0">
                          <a:effectLst/>
                        </a:rPr>
                        <a:t>Cantidad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extLst>
                  <a:ext uri="{0D108BD9-81ED-4DB2-BD59-A6C34878D82A}">
                    <a16:rowId xmlns:a16="http://schemas.microsoft.com/office/drawing/2014/main" val="4115485731"/>
                  </a:ext>
                </a:extLst>
              </a:tr>
              <a:tr h="153230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000" u="none" strike="noStrike">
                          <a:effectLst/>
                        </a:rPr>
                        <a:t>F. Aceite Motor                  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>
                          <a:effectLst/>
                        </a:rPr>
                        <a:t>6742-01-4540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 dirty="0">
                          <a:effectLst/>
                        </a:rPr>
                        <a:t> </a:t>
                      </a:r>
                      <a:endParaRPr lang="es-CO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000" u="none" strike="noStrike">
                          <a:effectLst/>
                        </a:rPr>
                        <a:t>F. Aceite de Motor:   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 B7239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 dirty="0">
                          <a:effectLst/>
                        </a:rPr>
                        <a:t> 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extLst>
                  <a:ext uri="{0D108BD9-81ED-4DB2-BD59-A6C34878D82A}">
                    <a16:rowId xmlns:a16="http://schemas.microsoft.com/office/drawing/2014/main" val="1718539009"/>
                  </a:ext>
                </a:extLst>
              </a:tr>
              <a:tr h="153230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000" u="none" strike="noStrike">
                          <a:effectLst/>
                        </a:rPr>
                        <a:t>F. Trampa Combustible     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>
                          <a:effectLst/>
                        </a:rPr>
                        <a:t>600-319-3610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>
                          <a:effectLst/>
                        </a:rPr>
                        <a:t> 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000" u="none" strike="noStrike">
                          <a:effectLst/>
                        </a:rPr>
                        <a:t>F. Combustible:           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400504-00078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extLst>
                  <a:ext uri="{0D108BD9-81ED-4DB2-BD59-A6C34878D82A}">
                    <a16:rowId xmlns:a16="http://schemas.microsoft.com/office/drawing/2014/main" val="1229444471"/>
                  </a:ext>
                </a:extLst>
              </a:tr>
              <a:tr h="153230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000" u="none" strike="noStrike">
                          <a:effectLst/>
                        </a:rPr>
                        <a:t>F. Combustible                 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>
                          <a:effectLst/>
                        </a:rPr>
                        <a:t>  600-319-3750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>
                          <a:effectLst/>
                        </a:rPr>
                        <a:t> 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000" u="none" strike="noStrike">
                          <a:effectLst/>
                        </a:rPr>
                        <a:t>F. Combustible:        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 dirty="0">
                          <a:effectLst/>
                        </a:rPr>
                        <a:t>   SFC-89010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extLst>
                  <a:ext uri="{0D108BD9-81ED-4DB2-BD59-A6C34878D82A}">
                    <a16:rowId xmlns:a16="http://schemas.microsoft.com/office/drawing/2014/main" val="2154471288"/>
                  </a:ext>
                </a:extLst>
              </a:tr>
              <a:tr h="153230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000" u="none" strike="noStrike" dirty="0">
                          <a:effectLst/>
                        </a:rPr>
                        <a:t>F. Cabina Interno                        </a:t>
                      </a:r>
                      <a:endParaRPr lang="es-CO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>
                          <a:effectLst/>
                        </a:rPr>
                        <a:t>  CA3300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>
                          <a:effectLst/>
                        </a:rPr>
                        <a:t> 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000" u="none" strike="noStrike">
                          <a:effectLst/>
                        </a:rPr>
                        <a:t>F. Servotransmision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 BT9422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extLst>
                  <a:ext uri="{0D108BD9-81ED-4DB2-BD59-A6C34878D82A}">
                    <a16:rowId xmlns:a16="http://schemas.microsoft.com/office/drawing/2014/main" val="1193901713"/>
                  </a:ext>
                </a:extLst>
              </a:tr>
              <a:tr h="153230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000" u="none" strike="noStrike">
                          <a:effectLst/>
                        </a:rPr>
                        <a:t>F. Hidráulico Elemento     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>
                          <a:effectLst/>
                        </a:rPr>
                        <a:t>207-60-71183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>
                          <a:effectLst/>
                        </a:rPr>
                        <a:t> 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000" u="none" strike="noStrike">
                          <a:effectLst/>
                        </a:rPr>
                        <a:t>F. Piloto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PT9493-MPG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extLst>
                  <a:ext uri="{0D108BD9-81ED-4DB2-BD59-A6C34878D82A}">
                    <a16:rowId xmlns:a16="http://schemas.microsoft.com/office/drawing/2014/main" val="876262144"/>
                  </a:ext>
                </a:extLst>
              </a:tr>
              <a:tr h="153230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000" u="none" strike="noStrike">
                          <a:effectLst/>
                        </a:rPr>
                        <a:t>F. Respiradero Hidraulic  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>
                          <a:effectLst/>
                        </a:rPr>
                        <a:t>421-60-35170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>
                          <a:effectLst/>
                        </a:rPr>
                        <a:t> 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F. Hidraulico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000" u="none" strike="noStrike">
                          <a:effectLst/>
                        </a:rPr>
                        <a:t>400504-00227 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extLst>
                  <a:ext uri="{0D108BD9-81ED-4DB2-BD59-A6C34878D82A}">
                    <a16:rowId xmlns:a16="http://schemas.microsoft.com/office/drawing/2014/main" val="1891048180"/>
                  </a:ext>
                </a:extLst>
              </a:tr>
              <a:tr h="153230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000" u="none" strike="noStrike" dirty="0">
                          <a:effectLst/>
                        </a:rPr>
                        <a:t>F. Piloto                              </a:t>
                      </a:r>
                      <a:endParaRPr lang="es-CO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>
                          <a:effectLst/>
                        </a:rPr>
                        <a:t> 20Y-62-51691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>
                          <a:effectLst/>
                        </a:rPr>
                        <a:t> 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000" u="none" strike="noStrike">
                          <a:effectLst/>
                        </a:rPr>
                        <a:t>F. Aire Cabina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400402-00005B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extLst>
                  <a:ext uri="{0D108BD9-81ED-4DB2-BD59-A6C34878D82A}">
                    <a16:rowId xmlns:a16="http://schemas.microsoft.com/office/drawing/2014/main" val="3820822271"/>
                  </a:ext>
                </a:extLst>
              </a:tr>
              <a:tr h="153230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000" u="none" strike="noStrike">
                          <a:effectLst/>
                        </a:rPr>
                        <a:t>F. Aire Interno                               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>
                          <a:effectLst/>
                        </a:rPr>
                        <a:t> RS3717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>
                          <a:effectLst/>
                        </a:rPr>
                        <a:t> 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000" u="none" strike="noStrike">
                          <a:effectLst/>
                        </a:rPr>
                        <a:t>F. Aire Interno :          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RS3870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extLst>
                  <a:ext uri="{0D108BD9-81ED-4DB2-BD59-A6C34878D82A}">
                    <a16:rowId xmlns:a16="http://schemas.microsoft.com/office/drawing/2014/main" val="3584356303"/>
                  </a:ext>
                </a:extLst>
              </a:tr>
              <a:tr h="153230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000" u="none" strike="noStrike">
                          <a:effectLst/>
                        </a:rPr>
                        <a:t>F. Aire Externo                              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>
                          <a:effectLst/>
                        </a:rPr>
                        <a:t> RS3517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>
                          <a:effectLst/>
                        </a:rPr>
                        <a:t> 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000" u="none" strike="noStrike" dirty="0">
                          <a:effectLst/>
                        </a:rPr>
                        <a:t>F. Aire Externo:         </a:t>
                      </a:r>
                      <a:endParaRPr lang="es-CO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 RS3871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extLst>
                  <a:ext uri="{0D108BD9-81ED-4DB2-BD59-A6C34878D82A}">
                    <a16:rowId xmlns:a16="http://schemas.microsoft.com/office/drawing/2014/main" val="2973658558"/>
                  </a:ext>
                </a:extLst>
              </a:tr>
              <a:tr h="153230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000" u="none" strike="noStrike">
                          <a:effectLst/>
                        </a:rPr>
                        <a:t>F. Refrigerante                  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>
                          <a:effectLst/>
                        </a:rPr>
                        <a:t>  600-411-5110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>
                          <a:effectLst/>
                        </a:rPr>
                        <a:t> </a:t>
                      </a:r>
                      <a:endParaRPr lang="es-CO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000" u="none" strike="noStrike" dirty="0">
                          <a:effectLst/>
                        </a:rPr>
                        <a:t>F. Prefiltro:                 </a:t>
                      </a:r>
                      <a:endParaRPr lang="es-CO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  DA2450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extLst>
                  <a:ext uri="{0D108BD9-81ED-4DB2-BD59-A6C34878D82A}">
                    <a16:rowId xmlns:a16="http://schemas.microsoft.com/office/drawing/2014/main" val="2034260402"/>
                  </a:ext>
                </a:extLst>
              </a:tr>
              <a:tr h="153230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 dirty="0">
                          <a:effectLst/>
                        </a:rPr>
                        <a:t>PC200-8-MO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>
                    <a:solidFill>
                      <a:srgbClr val="92D05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s-CO" sz="1000" u="none" strike="noStrike" dirty="0">
                          <a:effectLst/>
                        </a:rPr>
                        <a:t>CATERPILLAR 966H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1828285"/>
                  </a:ext>
                </a:extLst>
              </a:tr>
              <a:tr h="153230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000" b="1" u="none" strike="noStrike">
                          <a:effectLst/>
                        </a:rPr>
                        <a:t>Descripcion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000" b="1" u="none" strike="noStrike">
                          <a:effectLst/>
                        </a:rPr>
                        <a:t>Codigo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000" b="1" u="none" strike="noStrike" dirty="0">
                          <a:effectLst/>
                        </a:rPr>
                        <a:t>Cantidad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000" b="1" u="none" strike="noStrike">
                          <a:effectLst/>
                        </a:rPr>
                        <a:t>Descripcion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000" b="1" u="none" strike="noStrike">
                          <a:effectLst/>
                        </a:rPr>
                        <a:t>Codigo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000" b="1" u="none" strike="noStrike" dirty="0">
                          <a:effectLst/>
                        </a:rPr>
                        <a:t>Cantidad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extLst>
                  <a:ext uri="{0D108BD9-81ED-4DB2-BD59-A6C34878D82A}">
                    <a16:rowId xmlns:a16="http://schemas.microsoft.com/office/drawing/2014/main" val="3092507157"/>
                  </a:ext>
                </a:extLst>
              </a:tr>
              <a:tr h="165999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>
                          <a:effectLst/>
                        </a:rPr>
                        <a:t>F. Aceite Motor               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100" u="none" strike="noStrike">
                          <a:effectLst/>
                        </a:rPr>
                        <a:t>  6736-51-5146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 dirty="0">
                          <a:effectLst/>
                        </a:rPr>
                        <a:t> 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>
                          <a:effectLst/>
                        </a:rPr>
                        <a:t>F. Aceite Motor: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100" u="none" strike="noStrike">
                          <a:effectLst/>
                        </a:rPr>
                        <a:t>B99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 dirty="0">
                          <a:effectLst/>
                        </a:rPr>
                        <a:t> 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extLst>
                  <a:ext uri="{0D108BD9-81ED-4DB2-BD59-A6C34878D82A}">
                    <a16:rowId xmlns:a16="http://schemas.microsoft.com/office/drawing/2014/main" val="817848947"/>
                  </a:ext>
                </a:extLst>
              </a:tr>
              <a:tr h="165999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>
                          <a:effectLst/>
                        </a:rPr>
                        <a:t>F. Trampa Combustible    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100" u="none" strike="noStrike">
                          <a:effectLst/>
                        </a:rPr>
                        <a:t>6754-71-6800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 dirty="0">
                          <a:effectLst/>
                        </a:rPr>
                        <a:t> 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>
                          <a:effectLst/>
                        </a:rPr>
                        <a:t>F. Combustible: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100" u="none" strike="noStrike">
                          <a:effectLst/>
                        </a:rPr>
                        <a:t> BF1399SP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extLst>
                  <a:ext uri="{0D108BD9-81ED-4DB2-BD59-A6C34878D82A}">
                    <a16:rowId xmlns:a16="http://schemas.microsoft.com/office/drawing/2014/main" val="596748176"/>
                  </a:ext>
                </a:extLst>
              </a:tr>
              <a:tr h="165999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>
                          <a:effectLst/>
                        </a:rPr>
                        <a:t>F. Combustible                  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100" u="none" strike="noStrike">
                          <a:effectLst/>
                        </a:rPr>
                        <a:t>6754-71-6370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>
                          <a:effectLst/>
                        </a:rPr>
                        <a:t>F. Combustible: 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100" u="none" strike="noStrike">
                          <a:effectLst/>
                        </a:rPr>
                        <a:t>BF7753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extLst>
                  <a:ext uri="{0D108BD9-81ED-4DB2-BD59-A6C34878D82A}">
                    <a16:rowId xmlns:a16="http://schemas.microsoft.com/office/drawing/2014/main" val="587635985"/>
                  </a:ext>
                </a:extLst>
              </a:tr>
              <a:tr h="165999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>
                          <a:effectLst/>
                        </a:rPr>
                        <a:t>F. Cabina Interno                        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100" u="none" strike="noStrike">
                          <a:effectLst/>
                        </a:rPr>
                        <a:t> CA3300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 dirty="0">
                          <a:effectLst/>
                        </a:rPr>
                        <a:t> 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>
                          <a:effectLst/>
                        </a:rPr>
                        <a:t>F. Servo :              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100" u="none" strike="noStrike">
                          <a:effectLst/>
                        </a:rPr>
                        <a:t>PT9407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extLst>
                  <a:ext uri="{0D108BD9-81ED-4DB2-BD59-A6C34878D82A}">
                    <a16:rowId xmlns:a16="http://schemas.microsoft.com/office/drawing/2014/main" val="1018174353"/>
                  </a:ext>
                </a:extLst>
              </a:tr>
              <a:tr h="165999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>
                          <a:effectLst/>
                        </a:rPr>
                        <a:t>F. Hidráulico Elemento   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100" u="none" strike="noStrike">
                          <a:effectLst/>
                        </a:rPr>
                        <a:t> 207-60-71183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 dirty="0">
                          <a:effectLst/>
                        </a:rPr>
                        <a:t> 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>
                          <a:effectLst/>
                        </a:rPr>
                        <a:t>F. Cabina:            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100" u="none" strike="noStrike">
                          <a:effectLst/>
                        </a:rPr>
                        <a:t> PA3781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extLst>
                  <a:ext uri="{0D108BD9-81ED-4DB2-BD59-A6C34878D82A}">
                    <a16:rowId xmlns:a16="http://schemas.microsoft.com/office/drawing/2014/main" val="596174515"/>
                  </a:ext>
                </a:extLst>
              </a:tr>
              <a:tr h="165999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>
                          <a:effectLst/>
                        </a:rPr>
                        <a:t>F. Respiradero Hudraulico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100" u="none" strike="noStrike">
                          <a:effectLst/>
                        </a:rPr>
                        <a:t>421-60-35170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 dirty="0">
                          <a:effectLst/>
                        </a:rPr>
                        <a:t> 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>
                          <a:effectLst/>
                        </a:rPr>
                        <a:t>F. Hidráulico:     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100" u="none" strike="noStrike">
                          <a:effectLst/>
                        </a:rPr>
                        <a:t> BT9353 MPG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extLst>
                  <a:ext uri="{0D108BD9-81ED-4DB2-BD59-A6C34878D82A}">
                    <a16:rowId xmlns:a16="http://schemas.microsoft.com/office/drawing/2014/main" val="1971761813"/>
                  </a:ext>
                </a:extLst>
              </a:tr>
              <a:tr h="165999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>
                          <a:effectLst/>
                        </a:rPr>
                        <a:t>F. Piloto                             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100" u="none" strike="noStrike">
                          <a:effectLst/>
                        </a:rPr>
                        <a:t> 20Y-62-51691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 dirty="0">
                          <a:effectLst/>
                        </a:rPr>
                        <a:t> 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>
                          <a:effectLst/>
                        </a:rPr>
                        <a:t>F. Hidráulico:      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100" u="none" strike="noStrike">
                          <a:effectLst/>
                        </a:rPr>
                        <a:t>BT8309 MPG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extLst>
                  <a:ext uri="{0D108BD9-81ED-4DB2-BD59-A6C34878D82A}">
                    <a16:rowId xmlns:a16="http://schemas.microsoft.com/office/drawing/2014/main" val="752391327"/>
                  </a:ext>
                </a:extLst>
              </a:tr>
              <a:tr h="165999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>
                          <a:effectLst/>
                        </a:rPr>
                        <a:t>F. Aire Interno                           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100" u="none" strike="noStrike">
                          <a:effectLst/>
                        </a:rPr>
                        <a:t>    RS3717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 dirty="0">
                          <a:effectLst/>
                        </a:rPr>
                        <a:t> 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>
                          <a:effectLst/>
                        </a:rPr>
                        <a:t>F. Aire Interno:  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100" u="none" strike="noStrike">
                          <a:effectLst/>
                        </a:rPr>
                        <a:t>RS3999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extLst>
                  <a:ext uri="{0D108BD9-81ED-4DB2-BD59-A6C34878D82A}">
                    <a16:rowId xmlns:a16="http://schemas.microsoft.com/office/drawing/2014/main" val="719510501"/>
                  </a:ext>
                </a:extLst>
              </a:tr>
              <a:tr h="165999"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>
                          <a:effectLst/>
                        </a:rPr>
                        <a:t>F. Aire Externo                             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100" u="none" strike="noStrike">
                          <a:effectLst/>
                        </a:rPr>
                        <a:t> RS3517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 dirty="0">
                          <a:effectLst/>
                        </a:rPr>
                        <a:t> 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>
                          <a:effectLst/>
                        </a:rPr>
                        <a:t>F. Aire Externo: 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100" u="none" strike="noStrike">
                          <a:effectLst/>
                        </a:rPr>
                        <a:t>RS3998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extLst>
                  <a:ext uri="{0D108BD9-81ED-4DB2-BD59-A6C34878D82A}">
                    <a16:rowId xmlns:a16="http://schemas.microsoft.com/office/drawing/2014/main" val="2590617444"/>
                  </a:ext>
                </a:extLst>
              </a:tr>
              <a:tr h="165999"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O" sz="1100" u="none" strike="noStrike" dirty="0">
                          <a:effectLst/>
                        </a:rPr>
                        <a:t>F. Prefiltro:          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100" u="none" strike="noStrike">
                          <a:effectLst/>
                        </a:rPr>
                        <a:t> DA2450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100" u="none" strike="noStrike" dirty="0">
                          <a:effectLst/>
                        </a:rPr>
                        <a:t> 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1" marR="7301" marT="7301" marB="0" anchor="b"/>
                </a:tc>
                <a:extLst>
                  <a:ext uri="{0D108BD9-81ED-4DB2-BD59-A6C34878D82A}">
                    <a16:rowId xmlns:a16="http://schemas.microsoft.com/office/drawing/2014/main" val="1570781200"/>
                  </a:ext>
                </a:extLst>
              </a:tr>
            </a:tbl>
          </a:graphicData>
        </a:graphic>
      </p:graphicFrame>
      <p:sp>
        <p:nvSpPr>
          <p:cNvPr id="7" name="CuadroTexto 6">
            <a:extLst>
              <a:ext uri="{FF2B5EF4-FFF2-40B4-BE49-F238E27FC236}">
                <a16:creationId xmlns:a16="http://schemas.microsoft.com/office/drawing/2014/main" id="{491FA4B9-5BA5-C2DA-3007-9767834EAF6D}"/>
              </a:ext>
            </a:extLst>
          </p:cNvPr>
          <p:cNvSpPr txBox="1"/>
          <p:nvPr/>
        </p:nvSpPr>
        <p:spPr>
          <a:xfrm>
            <a:off x="8080514" y="470039"/>
            <a:ext cx="34095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             FECHA Y HORA </a:t>
            </a:r>
            <a:r>
              <a:rPr lang="es-CO" sz="1600" dirty="0">
                <a:latin typeface="Muller ExtraBold" pitchFamily="2" charset="0"/>
              </a:rPr>
              <a:t>(</a:t>
            </a:r>
            <a:r>
              <a:rPr lang="es-CO" sz="1600" dirty="0" err="1">
                <a:latin typeface="Muller ExtraBold" pitchFamily="2" charset="0"/>
              </a:rPr>
              <a:t>dd</a:t>
            </a:r>
            <a:r>
              <a:rPr lang="es-CO" sz="1600" dirty="0">
                <a:latin typeface="Muller ExtraBold" pitchFamily="2" charset="0"/>
              </a:rPr>
              <a:t>/mm/</a:t>
            </a:r>
            <a:r>
              <a:rPr lang="es-CO" sz="1600" dirty="0" err="1">
                <a:latin typeface="Muller ExtraBold" pitchFamily="2" charset="0"/>
              </a:rPr>
              <a:t>yyyy</a:t>
            </a:r>
            <a:r>
              <a:rPr lang="es-CO" sz="1600" dirty="0">
                <a:latin typeface="Muller ExtraBold" pitchFamily="2" charset="0"/>
              </a:rPr>
              <a:t>) – Hora Militar</a:t>
            </a:r>
            <a:endParaRPr lang="es-CO" dirty="0">
              <a:latin typeface="Muller ExtraBold" pitchFamily="2" charset="0"/>
            </a:endParaRP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55AE3664-6834-44C5-FEBF-870FF46B5E54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8" name="Imagen 7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F94AA6D3-BDE5-C9E0-DC50-B356962F7E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44894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7199E751-94A4-4B47-AF2F-BA8766733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16" y="0"/>
            <a:ext cx="12194216" cy="6858000"/>
          </a:xfrm>
          <a:prstGeom prst="rect">
            <a:avLst/>
          </a:prstGeom>
          <a:solidFill>
            <a:srgbClr val="004164"/>
          </a:solidFill>
        </p:spPr>
      </p:pic>
      <p:pic>
        <p:nvPicPr>
          <p:cNvPr id="12" name="Imagen 11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FEEDA7D7-CFD8-CD91-BB99-11749A6B42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048" y="491064"/>
            <a:ext cx="2602336" cy="938418"/>
          </a:xfrm>
          <a:prstGeom prst="rect">
            <a:avLst/>
          </a:prstGeom>
        </p:spPr>
      </p:pic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3864981" y="571898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048266" y="5794874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EE675EA-E71A-3EA3-220F-7563BD32EA39}"/>
              </a:ext>
            </a:extLst>
          </p:cNvPr>
          <p:cNvSpPr txBox="1"/>
          <p:nvPr/>
        </p:nvSpPr>
        <p:spPr>
          <a:xfrm>
            <a:off x="4441278" y="1048675"/>
            <a:ext cx="3943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>
                <a:latin typeface="Muller Bold" pitchFamily="2" charset="0"/>
              </a:rPr>
              <a:t>INSPECCION PREOPERACIONAL</a:t>
            </a:r>
            <a:endParaRPr lang="es-CO" b="1" dirty="0">
              <a:latin typeface="Muller Bold" pitchFamily="2" charset="0"/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1D149C9A-57B7-53C0-3426-126C6FACCBD8}"/>
              </a:ext>
            </a:extLst>
          </p:cNvPr>
          <p:cNvSpPr txBox="1"/>
          <p:nvPr/>
        </p:nvSpPr>
        <p:spPr>
          <a:xfrm>
            <a:off x="-43917" y="225236"/>
            <a:ext cx="88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PAG41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057064A7-F896-DF9A-9418-BDB865C01859}"/>
              </a:ext>
            </a:extLst>
          </p:cNvPr>
          <p:cNvSpPr txBox="1"/>
          <p:nvPr/>
        </p:nvSpPr>
        <p:spPr>
          <a:xfrm>
            <a:off x="3919896" y="1429482"/>
            <a:ext cx="5135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>
                <a:latin typeface="Muller Bold" pitchFamily="2" charset="0"/>
              </a:rPr>
              <a:t>Por favor seleccione el equipo a Inspeccionar</a:t>
            </a:r>
            <a:endParaRPr lang="es-CO" b="1" dirty="0">
              <a:latin typeface="Muller Bold" pitchFamily="2" charset="0"/>
            </a:endParaRP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9D40613A-9FC8-47C5-2850-E53336B97141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357B2AF-4C03-6181-3E5C-26F5D9CC7E5F}"/>
              </a:ext>
            </a:extLst>
          </p:cNvPr>
          <p:cNvSpPr txBox="1"/>
          <p:nvPr/>
        </p:nvSpPr>
        <p:spPr>
          <a:xfrm>
            <a:off x="8080514" y="470039"/>
            <a:ext cx="34095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             FECHA Y HORA </a:t>
            </a:r>
            <a:r>
              <a:rPr lang="es-CO" sz="1600" dirty="0">
                <a:latin typeface="Muller ExtraBold" pitchFamily="2" charset="0"/>
              </a:rPr>
              <a:t>(</a:t>
            </a:r>
            <a:r>
              <a:rPr lang="es-CO" sz="1600" dirty="0" err="1">
                <a:latin typeface="Muller ExtraBold" pitchFamily="2" charset="0"/>
              </a:rPr>
              <a:t>dd</a:t>
            </a:r>
            <a:r>
              <a:rPr lang="es-CO" sz="1600" dirty="0">
                <a:latin typeface="Muller ExtraBold" pitchFamily="2" charset="0"/>
              </a:rPr>
              <a:t>/mm/</a:t>
            </a:r>
            <a:r>
              <a:rPr lang="es-CO" sz="1600" dirty="0" err="1">
                <a:latin typeface="Muller ExtraBold" pitchFamily="2" charset="0"/>
              </a:rPr>
              <a:t>yyyy</a:t>
            </a:r>
            <a:r>
              <a:rPr lang="es-CO" sz="1600" dirty="0">
                <a:latin typeface="Muller ExtraBold" pitchFamily="2" charset="0"/>
              </a:rPr>
              <a:t>) – Hora Militar</a:t>
            </a:r>
            <a:endParaRPr lang="es-CO" dirty="0">
              <a:latin typeface="Muller ExtraBold" pitchFamily="2" charset="0"/>
            </a:endParaRPr>
          </a:p>
        </p:txBody>
      </p:sp>
      <p:pic>
        <p:nvPicPr>
          <p:cNvPr id="18" name="Imagen 17" descr="Imagen digital de un coche&#10;&#10;Descripción generada automáticamente con confianza media">
            <a:extLst>
              <a:ext uri="{FF2B5EF4-FFF2-40B4-BE49-F238E27FC236}">
                <a16:creationId xmlns:a16="http://schemas.microsoft.com/office/drawing/2014/main" id="{8DF2446E-5F6A-91E0-7817-0E207E78E5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3509" y="3772096"/>
            <a:ext cx="2461764" cy="2022778"/>
          </a:xfrm>
          <a:prstGeom prst="rect">
            <a:avLst/>
          </a:prstGeom>
        </p:spPr>
      </p:pic>
      <p:pic>
        <p:nvPicPr>
          <p:cNvPr id="24" name="Imagen 23" descr="Imagen que contiene transporte, excavadora, camioneta, manejar&#10;&#10;Descripción generada automáticamente">
            <a:extLst>
              <a:ext uri="{FF2B5EF4-FFF2-40B4-BE49-F238E27FC236}">
                <a16:creationId xmlns:a16="http://schemas.microsoft.com/office/drawing/2014/main" id="{BAE423C8-998C-FB1A-4327-785728B5FC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4836" y="2133808"/>
            <a:ext cx="1710748" cy="1869887"/>
          </a:xfrm>
          <a:prstGeom prst="rect">
            <a:avLst/>
          </a:prstGeom>
        </p:spPr>
      </p:pic>
      <p:pic>
        <p:nvPicPr>
          <p:cNvPr id="26" name="Imagen 25" descr="Tractor en un fondo blanco&#10;&#10;Descripción generada automáticamente con confianza baja">
            <a:extLst>
              <a:ext uri="{FF2B5EF4-FFF2-40B4-BE49-F238E27FC236}">
                <a16:creationId xmlns:a16="http://schemas.microsoft.com/office/drawing/2014/main" id="{6962D333-1BDF-426B-0635-18B4640220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3232" y="2379022"/>
            <a:ext cx="2063174" cy="1695265"/>
          </a:xfrm>
          <a:prstGeom prst="rect">
            <a:avLst/>
          </a:prstGeom>
        </p:spPr>
      </p:pic>
      <p:pic>
        <p:nvPicPr>
          <p:cNvPr id="30" name="Imagen 29" descr="Imagen en blanco y negro de un carro&#10;&#10;Descripción generada automáticamente con confianza media">
            <a:extLst>
              <a:ext uri="{FF2B5EF4-FFF2-40B4-BE49-F238E27FC236}">
                <a16:creationId xmlns:a16="http://schemas.microsoft.com/office/drawing/2014/main" id="{EDE5499F-7DC5-9AD8-958A-15E458A564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5645" y="3853071"/>
            <a:ext cx="2118067" cy="1740370"/>
          </a:xfrm>
          <a:prstGeom prst="rect">
            <a:avLst/>
          </a:prstGeom>
        </p:spPr>
      </p:pic>
      <p:pic>
        <p:nvPicPr>
          <p:cNvPr id="32" name="Imagen 31" descr="Imagen de la pantalla de un video juego de un carro&#10;&#10;Descripción generada automáticamente con confianza baja">
            <a:extLst>
              <a:ext uri="{FF2B5EF4-FFF2-40B4-BE49-F238E27FC236}">
                <a16:creationId xmlns:a16="http://schemas.microsoft.com/office/drawing/2014/main" id="{6EC38744-429E-E9EB-008E-9C7652A5798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9088" y="2372299"/>
            <a:ext cx="1931487" cy="1587061"/>
          </a:xfrm>
          <a:prstGeom prst="rect">
            <a:avLst/>
          </a:prstGeom>
        </p:spPr>
      </p:pic>
      <p:pic>
        <p:nvPicPr>
          <p:cNvPr id="35" name="Imagen 34" descr="Imagen que contiene excavadora, pequeño, sostener, hombre&#10;&#10;Descripción generada automáticamente">
            <a:extLst>
              <a:ext uri="{FF2B5EF4-FFF2-40B4-BE49-F238E27FC236}">
                <a16:creationId xmlns:a16="http://schemas.microsoft.com/office/drawing/2014/main" id="{4A874F28-D6B6-4851-E318-AC27EEC448F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700" y="1994599"/>
            <a:ext cx="2063173" cy="1955023"/>
          </a:xfrm>
          <a:prstGeom prst="rect">
            <a:avLst/>
          </a:prstGeom>
        </p:spPr>
      </p:pic>
      <p:sp>
        <p:nvSpPr>
          <p:cNvPr id="36" name="CuadroTexto 35">
            <a:extLst>
              <a:ext uri="{FF2B5EF4-FFF2-40B4-BE49-F238E27FC236}">
                <a16:creationId xmlns:a16="http://schemas.microsoft.com/office/drawing/2014/main" id="{5748B81A-FE0B-A22F-4721-7B857BC8D3E2}"/>
              </a:ext>
            </a:extLst>
          </p:cNvPr>
          <p:cNvSpPr txBox="1"/>
          <p:nvPr/>
        </p:nvSpPr>
        <p:spPr>
          <a:xfrm>
            <a:off x="1628488" y="3668114"/>
            <a:ext cx="12643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Muller Bold" pitchFamily="2" charset="0"/>
              </a:rPr>
              <a:t>PC210-10MO</a:t>
            </a:r>
          </a:p>
        </p:txBody>
      </p:sp>
      <p:pic>
        <p:nvPicPr>
          <p:cNvPr id="37" name="Imagen 36" descr="Tractor en un fondo blanco&#10;&#10;Descripción generada automáticamente con confianza baja">
            <a:extLst>
              <a:ext uri="{FF2B5EF4-FFF2-40B4-BE49-F238E27FC236}">
                <a16:creationId xmlns:a16="http://schemas.microsoft.com/office/drawing/2014/main" id="{09044E35-8C6A-85CA-A657-5BA6227041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3523" y="2402829"/>
            <a:ext cx="2063174" cy="1695265"/>
          </a:xfrm>
          <a:prstGeom prst="rect">
            <a:avLst/>
          </a:prstGeom>
        </p:spPr>
      </p:pic>
      <p:sp>
        <p:nvSpPr>
          <p:cNvPr id="38" name="CuadroTexto 37">
            <a:extLst>
              <a:ext uri="{FF2B5EF4-FFF2-40B4-BE49-F238E27FC236}">
                <a16:creationId xmlns:a16="http://schemas.microsoft.com/office/drawing/2014/main" id="{CB7B7F5F-7B59-5E85-68F0-B244C9C3C51E}"/>
              </a:ext>
            </a:extLst>
          </p:cNvPr>
          <p:cNvSpPr txBox="1"/>
          <p:nvPr/>
        </p:nvSpPr>
        <p:spPr>
          <a:xfrm>
            <a:off x="3262305" y="3706327"/>
            <a:ext cx="12643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Muller Bold" pitchFamily="2" charset="0"/>
              </a:rPr>
              <a:t>PC200-8MO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A43EDCDA-FD1E-2ABC-2624-DFF32F7C9333}"/>
              </a:ext>
            </a:extLst>
          </p:cNvPr>
          <p:cNvSpPr txBox="1"/>
          <p:nvPr/>
        </p:nvSpPr>
        <p:spPr>
          <a:xfrm>
            <a:off x="5329731" y="3641200"/>
            <a:ext cx="12643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Muller Bold" pitchFamily="2" charset="0"/>
              </a:rPr>
              <a:t>   CAT 966H1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AF7C1AFC-4FD2-7932-4FC6-C9B29A745E8C}"/>
              </a:ext>
            </a:extLst>
          </p:cNvPr>
          <p:cNvSpPr txBox="1"/>
          <p:nvPr/>
        </p:nvSpPr>
        <p:spPr>
          <a:xfrm>
            <a:off x="7082774" y="3680585"/>
            <a:ext cx="12643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Muller Bold" pitchFamily="2" charset="0"/>
              </a:rPr>
              <a:t>   CAT 966H2</a:t>
            </a: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8D387CC0-CEFB-1AAA-2AA8-0501EE10B23A}"/>
              </a:ext>
            </a:extLst>
          </p:cNvPr>
          <p:cNvSpPr txBox="1"/>
          <p:nvPr/>
        </p:nvSpPr>
        <p:spPr>
          <a:xfrm>
            <a:off x="9366592" y="3647823"/>
            <a:ext cx="12643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Muller Bold" pitchFamily="2" charset="0"/>
              </a:rPr>
              <a:t>DL320A-7M</a:t>
            </a: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90FD2238-04F6-2859-B596-41F7A9819D06}"/>
              </a:ext>
            </a:extLst>
          </p:cNvPr>
          <p:cNvSpPr txBox="1"/>
          <p:nvPr/>
        </p:nvSpPr>
        <p:spPr>
          <a:xfrm>
            <a:off x="4106991" y="5148196"/>
            <a:ext cx="8553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Muller Bold" pitchFamily="2" charset="0"/>
              </a:rPr>
              <a:t>GTK-801</a:t>
            </a: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E47567C1-B4D3-A905-4840-BC54E8A4753A}"/>
              </a:ext>
            </a:extLst>
          </p:cNvPr>
          <p:cNvSpPr txBox="1"/>
          <p:nvPr/>
        </p:nvSpPr>
        <p:spPr>
          <a:xfrm>
            <a:off x="6412873" y="5142340"/>
            <a:ext cx="8553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Muller Bold" pitchFamily="2" charset="0"/>
              </a:rPr>
              <a:t>JXV-805</a:t>
            </a:r>
          </a:p>
        </p:txBody>
      </p:sp>
      <p:pic>
        <p:nvPicPr>
          <p:cNvPr id="49" name="Imagen 48" descr="Imagen de la pantalla de un video juego de un carro&#10;&#10;Descripción generada automáticamente con confianza baja">
            <a:extLst>
              <a:ext uri="{FF2B5EF4-FFF2-40B4-BE49-F238E27FC236}">
                <a16:creationId xmlns:a16="http://schemas.microsoft.com/office/drawing/2014/main" id="{F3A416AC-DE3D-1CEB-7F9A-56ACBF26AB4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310" y="2372299"/>
            <a:ext cx="1931487" cy="1587061"/>
          </a:xfrm>
          <a:prstGeom prst="rect">
            <a:avLst/>
          </a:prstGeom>
        </p:spPr>
      </p:pic>
      <p:sp>
        <p:nvSpPr>
          <p:cNvPr id="50" name="CuadroTexto 49">
            <a:extLst>
              <a:ext uri="{FF2B5EF4-FFF2-40B4-BE49-F238E27FC236}">
                <a16:creationId xmlns:a16="http://schemas.microsoft.com/office/drawing/2014/main" id="{315660A5-2688-A5CC-3642-481FC8E88867}"/>
              </a:ext>
            </a:extLst>
          </p:cNvPr>
          <p:cNvSpPr txBox="1"/>
          <p:nvPr/>
        </p:nvSpPr>
        <p:spPr>
          <a:xfrm>
            <a:off x="9392814" y="3647823"/>
            <a:ext cx="12643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latin typeface="Muller Bold" pitchFamily="2" charset="0"/>
              </a:rPr>
              <a:t>DL320A-7M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A6B3835-C53A-5B25-5D9E-16CBB59BF4D4}"/>
              </a:ext>
            </a:extLst>
          </p:cNvPr>
          <p:cNvSpPr txBox="1"/>
          <p:nvPr/>
        </p:nvSpPr>
        <p:spPr>
          <a:xfrm>
            <a:off x="115705" y="5754255"/>
            <a:ext cx="1214331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Adiciona insumos al inventario </a:t>
            </a:r>
          </a:p>
        </p:txBody>
      </p:sp>
    </p:spTree>
    <p:extLst>
      <p:ext uri="{BB962C8B-B14F-4D97-AF65-F5344CB8AC3E}">
        <p14:creationId xmlns:p14="http://schemas.microsoft.com/office/powerpoint/2010/main" val="23040645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5AE12002-5AF9-F643-DFCA-000A3291A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16" y="0"/>
            <a:ext cx="12194216" cy="6858000"/>
          </a:xfrm>
          <a:prstGeom prst="rect">
            <a:avLst/>
          </a:prstGeom>
          <a:solidFill>
            <a:srgbClr val="004164"/>
          </a:solidFill>
        </p:spPr>
      </p:pic>
      <p:pic>
        <p:nvPicPr>
          <p:cNvPr id="12" name="Imagen 11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FEEDA7D7-CFD8-CD91-BB99-11749A6B42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048" y="491064"/>
            <a:ext cx="2602336" cy="938418"/>
          </a:xfrm>
          <a:prstGeom prst="rect">
            <a:avLst/>
          </a:prstGeom>
        </p:spPr>
      </p:pic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718985"/>
            <a:ext cx="2063174" cy="499087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783862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latin typeface="Muller Bold" pitchFamily="2" charset="0"/>
              </a:rPr>
              <a:t>INGRESAR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3864981" y="5718985"/>
            <a:ext cx="2063174" cy="499087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048266" y="5794874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latin typeface="Muller Bold" pitchFamily="2" charset="0"/>
              </a:rPr>
              <a:t>REGRESAR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EE675EA-E71A-3EA3-220F-7563BD32EA39}"/>
              </a:ext>
            </a:extLst>
          </p:cNvPr>
          <p:cNvSpPr txBox="1"/>
          <p:nvPr/>
        </p:nvSpPr>
        <p:spPr>
          <a:xfrm>
            <a:off x="4418775" y="1169776"/>
            <a:ext cx="3943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>
                <a:latin typeface="Muller Bold" pitchFamily="2" charset="0"/>
              </a:rPr>
              <a:t>INSPECCION PREOPERACIONAL</a:t>
            </a:r>
            <a:endParaRPr lang="es-CO" b="1" dirty="0">
              <a:latin typeface="Muller Bold" pitchFamily="2" charset="0"/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1D149C9A-57B7-53C0-3426-126C6FACCBD8}"/>
              </a:ext>
            </a:extLst>
          </p:cNvPr>
          <p:cNvSpPr txBox="1"/>
          <p:nvPr/>
        </p:nvSpPr>
        <p:spPr>
          <a:xfrm>
            <a:off x="46816" y="207376"/>
            <a:ext cx="88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PAG42</a:t>
            </a:r>
          </a:p>
        </p:txBody>
      </p:sp>
      <p:sp>
        <p:nvSpPr>
          <p:cNvPr id="46" name="Rectángulo: esquinas redondeadas 45">
            <a:extLst>
              <a:ext uri="{FF2B5EF4-FFF2-40B4-BE49-F238E27FC236}">
                <a16:creationId xmlns:a16="http://schemas.microsoft.com/office/drawing/2014/main" id="{D045480E-6752-62B2-FD87-20889E0C9D7E}"/>
              </a:ext>
            </a:extLst>
          </p:cNvPr>
          <p:cNvSpPr/>
          <p:nvPr/>
        </p:nvSpPr>
        <p:spPr>
          <a:xfrm>
            <a:off x="6111440" y="5710499"/>
            <a:ext cx="2063174" cy="499087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77D4E6CD-E810-3E06-45AD-751A9F9B7671}"/>
              </a:ext>
            </a:extLst>
          </p:cNvPr>
          <p:cNvSpPr txBox="1"/>
          <p:nvPr/>
        </p:nvSpPr>
        <p:spPr>
          <a:xfrm>
            <a:off x="6534717" y="5783862"/>
            <a:ext cx="1131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latin typeface="Muller Bold" pitchFamily="2" charset="0"/>
              </a:rPr>
              <a:t>HOME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5E7C0E6-73A9-9B00-AD7F-BA4B2815D1E6}"/>
              </a:ext>
            </a:extLst>
          </p:cNvPr>
          <p:cNvSpPr txBox="1"/>
          <p:nvPr/>
        </p:nvSpPr>
        <p:spPr>
          <a:xfrm>
            <a:off x="8080514" y="470039"/>
            <a:ext cx="34095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             FECHA Y HORA </a:t>
            </a:r>
            <a:r>
              <a:rPr lang="es-CO" sz="1600" dirty="0">
                <a:latin typeface="Muller ExtraBold" pitchFamily="2" charset="0"/>
              </a:rPr>
              <a:t>(</a:t>
            </a:r>
            <a:r>
              <a:rPr lang="es-CO" sz="1600" dirty="0" err="1">
                <a:latin typeface="Muller ExtraBold" pitchFamily="2" charset="0"/>
              </a:rPr>
              <a:t>dd</a:t>
            </a:r>
            <a:r>
              <a:rPr lang="es-CO" sz="1600" dirty="0">
                <a:latin typeface="Muller ExtraBold" pitchFamily="2" charset="0"/>
              </a:rPr>
              <a:t>/mm/</a:t>
            </a:r>
            <a:r>
              <a:rPr lang="es-CO" sz="1600" dirty="0" err="1">
                <a:latin typeface="Muller ExtraBold" pitchFamily="2" charset="0"/>
              </a:rPr>
              <a:t>yyyy</a:t>
            </a:r>
            <a:r>
              <a:rPr lang="es-CO" sz="1600" dirty="0">
                <a:latin typeface="Muller ExtraBold" pitchFamily="2" charset="0"/>
              </a:rPr>
              <a:t>) – Hora Militar</a:t>
            </a:r>
            <a:endParaRPr lang="es-CO" dirty="0">
              <a:latin typeface="Muller ExtraBold" pitchFamily="2" charset="0"/>
            </a:endParaRP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4C793C65-E4C1-9B06-0421-4A62F09DCAE9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</p:spTree>
    <p:extLst>
      <p:ext uri="{BB962C8B-B14F-4D97-AF65-F5344CB8AC3E}">
        <p14:creationId xmlns:p14="http://schemas.microsoft.com/office/powerpoint/2010/main" val="1604139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>
            <a:extLst>
              <a:ext uri="{FF2B5EF4-FFF2-40B4-BE49-F238E27FC236}">
                <a16:creationId xmlns:a16="http://schemas.microsoft.com/office/drawing/2014/main" id="{094B5622-915B-275B-FA39-CCBEAF2A5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E0712EB7-4CC7-AFDB-F76A-7B3980ACB674}"/>
              </a:ext>
            </a:extLst>
          </p:cNvPr>
          <p:cNvSpPr/>
          <p:nvPr/>
        </p:nvSpPr>
        <p:spPr>
          <a:xfrm>
            <a:off x="1607127" y="1997633"/>
            <a:ext cx="1819563" cy="2207491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DF1A7BC-0663-B1CD-C6D1-B62AFA503A3B}"/>
              </a:ext>
            </a:extLst>
          </p:cNvPr>
          <p:cNvSpPr txBox="1"/>
          <p:nvPr/>
        </p:nvSpPr>
        <p:spPr>
          <a:xfrm>
            <a:off x="1973696" y="2774911"/>
            <a:ext cx="17895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latin typeface="Muller Bold" pitchFamily="2" charset="0"/>
              </a:rPr>
              <a:t>FOTO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1B1C93C-9376-A318-0903-68F1A4A67A5D}"/>
              </a:ext>
            </a:extLst>
          </p:cNvPr>
          <p:cNvSpPr txBox="1"/>
          <p:nvPr/>
        </p:nvSpPr>
        <p:spPr>
          <a:xfrm>
            <a:off x="3768436" y="2526452"/>
            <a:ext cx="704734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atin typeface="Muller Regular" pitchFamily="2" charset="0"/>
              </a:rPr>
              <a:t>Nombre Completo:	_________________________________</a:t>
            </a:r>
          </a:p>
          <a:p>
            <a:r>
              <a:rPr lang="es-CO" b="1" dirty="0">
                <a:latin typeface="Muller Regular" pitchFamily="2" charset="0"/>
              </a:rPr>
              <a:t>Cedula:			_________________________________</a:t>
            </a:r>
          </a:p>
          <a:p>
            <a:r>
              <a:rPr lang="es-CO" b="1" dirty="0">
                <a:latin typeface="Muller Regular" pitchFamily="2" charset="0"/>
              </a:rPr>
              <a:t>Cargo:			_________________________________</a:t>
            </a:r>
          </a:p>
          <a:p>
            <a:r>
              <a:rPr lang="es-CO" b="1" dirty="0">
                <a:latin typeface="Muller Regular" pitchFamily="2" charset="0"/>
              </a:rPr>
              <a:t>Equipo A Operar:	_______(Lista Desplegable) </a:t>
            </a:r>
            <a:r>
              <a:rPr lang="es-CO" b="1">
                <a:latin typeface="Muller Regular" pitchFamily="2" charset="0"/>
              </a:rPr>
              <a:t>______                 Actividad </a:t>
            </a:r>
            <a:r>
              <a:rPr lang="es-CO" b="1" dirty="0">
                <a:latin typeface="Muller Regular" pitchFamily="2" charset="0"/>
              </a:rPr>
              <a:t>a </a:t>
            </a:r>
            <a:r>
              <a:rPr lang="es-CO" b="1">
                <a:latin typeface="Muller Regular" pitchFamily="2" charset="0"/>
              </a:rPr>
              <a:t>realizar:_______(</a:t>
            </a:r>
            <a:r>
              <a:rPr lang="es-CO" b="1" dirty="0">
                <a:latin typeface="Muller Regular" pitchFamily="2" charset="0"/>
              </a:rPr>
              <a:t>Lista Desplegable) ______</a:t>
            </a:r>
          </a:p>
          <a:p>
            <a:endParaRPr lang="es-CO" b="1" dirty="0">
              <a:latin typeface="Muller Regular" pitchFamily="2" charset="0"/>
            </a:endParaRPr>
          </a:p>
          <a:p>
            <a:endParaRPr lang="es-CO" b="1" dirty="0">
              <a:latin typeface="Muller Regular" pitchFamily="2" charset="0"/>
            </a:endParaRPr>
          </a:p>
          <a:p>
            <a:r>
              <a:rPr lang="es-CO" dirty="0"/>
              <a:t> 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48ECCA9-99D9-F2D6-2FAC-8826AE35671F}"/>
              </a:ext>
            </a:extLst>
          </p:cNvPr>
          <p:cNvSpPr txBox="1"/>
          <p:nvPr/>
        </p:nvSpPr>
        <p:spPr>
          <a:xfrm>
            <a:off x="6894543" y="1891385"/>
            <a:ext cx="290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atin typeface="Muller Regular" pitchFamily="2" charset="0"/>
              </a:rPr>
              <a:t>REGISTRO DE INGRESO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82A78886-F5F1-B7C3-C906-F9C1F4A832F7}"/>
              </a:ext>
            </a:extLst>
          </p:cNvPr>
          <p:cNvSpPr/>
          <p:nvPr/>
        </p:nvSpPr>
        <p:spPr>
          <a:xfrm>
            <a:off x="1607127" y="4415828"/>
            <a:ext cx="8594436" cy="1011751"/>
          </a:xfrm>
          <a:prstGeom prst="roundRect">
            <a:avLst/>
          </a:prstGeom>
          <a:noFill/>
          <a:ln w="158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8A8F900A-4A32-1E4A-436F-3AD98A22899B}"/>
              </a:ext>
            </a:extLst>
          </p:cNvPr>
          <p:cNvSpPr txBox="1"/>
          <p:nvPr/>
        </p:nvSpPr>
        <p:spPr>
          <a:xfrm>
            <a:off x="1782617" y="4485886"/>
            <a:ext cx="84189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atin typeface="Muller Regular" pitchFamily="2" charset="0"/>
              </a:rPr>
              <a:t>Observaciones:______________________________________________________________</a:t>
            </a:r>
          </a:p>
          <a:p>
            <a:r>
              <a:rPr lang="es-CO" b="1" dirty="0">
                <a:latin typeface="Muller Regular" pitchFamily="2" charset="0"/>
              </a:rPr>
              <a:t>_____________________________________________________________________________</a:t>
            </a:r>
          </a:p>
        </p:txBody>
      </p:sp>
      <p:cxnSp>
        <p:nvCxnSpPr>
          <p:cNvPr id="24" name="Conector: angular 23">
            <a:extLst>
              <a:ext uri="{FF2B5EF4-FFF2-40B4-BE49-F238E27FC236}">
                <a16:creationId xmlns:a16="http://schemas.microsoft.com/office/drawing/2014/main" id="{403E61C0-9A04-CBEF-B200-130956499D0B}"/>
              </a:ext>
            </a:extLst>
          </p:cNvPr>
          <p:cNvCxnSpPr/>
          <p:nvPr/>
        </p:nvCxnSpPr>
        <p:spPr>
          <a:xfrm>
            <a:off x="3011055" y="6199597"/>
            <a:ext cx="913244" cy="5337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uadroTexto 24">
            <a:extLst>
              <a:ext uri="{FF2B5EF4-FFF2-40B4-BE49-F238E27FC236}">
                <a16:creationId xmlns:a16="http://schemas.microsoft.com/office/drawing/2014/main" id="{CF2CC075-27B3-342C-70C8-81F58A9DC638}"/>
              </a:ext>
            </a:extLst>
          </p:cNvPr>
          <p:cNvSpPr txBox="1"/>
          <p:nvPr/>
        </p:nvSpPr>
        <p:spPr>
          <a:xfrm>
            <a:off x="4073236" y="6687590"/>
            <a:ext cx="791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Registra la información y retorna a Home y en cancelar no registra y </a:t>
            </a:r>
            <a:r>
              <a:rPr lang="es-MX" dirty="0" err="1"/>
              <a:t>vuelev</a:t>
            </a:r>
            <a:r>
              <a:rPr lang="es-MX" dirty="0"/>
              <a:t> a home</a:t>
            </a:r>
            <a:endParaRPr lang="es-CO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AAD5B4C-6D1D-AD7F-B234-9D59D4F84EAB}"/>
              </a:ext>
            </a:extLst>
          </p:cNvPr>
          <p:cNvSpPr txBox="1"/>
          <p:nvPr/>
        </p:nvSpPr>
        <p:spPr>
          <a:xfrm>
            <a:off x="120073" y="170934"/>
            <a:ext cx="738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PAG4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E4AA9F0B-8D03-6F72-180A-96DD0683ED9E}"/>
              </a:ext>
            </a:extLst>
          </p:cNvPr>
          <p:cNvSpPr/>
          <p:nvPr/>
        </p:nvSpPr>
        <p:spPr>
          <a:xfrm>
            <a:off x="1607127" y="5687936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9ADFC05B-E86E-DEC9-B78B-837B8A6BE771}"/>
              </a:ext>
            </a:extLst>
          </p:cNvPr>
          <p:cNvSpPr txBox="1"/>
          <p:nvPr/>
        </p:nvSpPr>
        <p:spPr>
          <a:xfrm>
            <a:off x="1973696" y="5774864"/>
            <a:ext cx="1330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ENVIAR</a:t>
            </a:r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ADF00B00-0B1B-2ACC-8AF9-0D9DFCAFEE47}"/>
              </a:ext>
            </a:extLst>
          </p:cNvPr>
          <p:cNvSpPr/>
          <p:nvPr/>
        </p:nvSpPr>
        <p:spPr>
          <a:xfrm>
            <a:off x="3924299" y="5700510"/>
            <a:ext cx="2063174" cy="499087"/>
          </a:xfrm>
          <a:prstGeom prst="roundRect">
            <a:avLst/>
          </a:prstGeom>
          <a:solidFill>
            <a:srgbClr val="004164"/>
          </a:solidFill>
          <a:ln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A85777F0-B614-F8FD-61B2-42F1D5752F3D}"/>
              </a:ext>
            </a:extLst>
          </p:cNvPr>
          <p:cNvSpPr txBox="1"/>
          <p:nvPr/>
        </p:nvSpPr>
        <p:spPr>
          <a:xfrm>
            <a:off x="4151170" y="5799152"/>
            <a:ext cx="1536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Bold" pitchFamily="2" charset="0"/>
              </a:rPr>
              <a:t>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CANCELAR</a:t>
            </a:r>
          </a:p>
        </p:txBody>
      </p:sp>
      <p:pic>
        <p:nvPicPr>
          <p:cNvPr id="32" name="Imagen 31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54209403-1971-ADB1-3899-79D8DFC78B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F0A040AC-4525-F29C-E651-91C02D1566F2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B8AB15A-1FA4-B3B1-9A8F-0E6C7BC22A05}"/>
              </a:ext>
            </a:extLst>
          </p:cNvPr>
          <p:cNvSpPr txBox="1"/>
          <p:nvPr/>
        </p:nvSpPr>
        <p:spPr>
          <a:xfrm>
            <a:off x="8080514" y="531009"/>
            <a:ext cx="34095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             FECHA Y HORA </a:t>
            </a:r>
            <a:r>
              <a:rPr lang="es-CO" sz="1600" dirty="0">
                <a:latin typeface="Muller ExtraBold" pitchFamily="2" charset="0"/>
              </a:rPr>
              <a:t>(</a:t>
            </a:r>
            <a:r>
              <a:rPr lang="es-CO" sz="1600" dirty="0" err="1">
                <a:latin typeface="Muller ExtraBold" pitchFamily="2" charset="0"/>
              </a:rPr>
              <a:t>dd</a:t>
            </a:r>
            <a:r>
              <a:rPr lang="es-CO" sz="1600" dirty="0">
                <a:latin typeface="Muller ExtraBold" pitchFamily="2" charset="0"/>
              </a:rPr>
              <a:t>/mm/</a:t>
            </a:r>
            <a:r>
              <a:rPr lang="es-CO" sz="1600" dirty="0" err="1">
                <a:latin typeface="Muller ExtraBold" pitchFamily="2" charset="0"/>
              </a:rPr>
              <a:t>yyyy</a:t>
            </a:r>
            <a:r>
              <a:rPr lang="es-CO" sz="1600" dirty="0">
                <a:latin typeface="Muller ExtraBold" pitchFamily="2" charset="0"/>
              </a:rPr>
              <a:t>) – Hora Militar</a:t>
            </a:r>
            <a:endParaRPr lang="es-CO" dirty="0">
              <a:latin typeface="Muller Extra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9866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>
            <a:extLst>
              <a:ext uri="{FF2B5EF4-FFF2-40B4-BE49-F238E27FC236}">
                <a16:creationId xmlns:a16="http://schemas.microsoft.com/office/drawing/2014/main" id="{EEBBD8E4-4F06-997B-8262-11C93A786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E0712EB7-4CC7-AFDB-F76A-7B3980ACB674}"/>
              </a:ext>
            </a:extLst>
          </p:cNvPr>
          <p:cNvSpPr/>
          <p:nvPr/>
        </p:nvSpPr>
        <p:spPr>
          <a:xfrm>
            <a:off x="1607127" y="1997633"/>
            <a:ext cx="1819563" cy="2207491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DF1A7BC-0663-B1CD-C6D1-B62AFA503A3B}"/>
              </a:ext>
            </a:extLst>
          </p:cNvPr>
          <p:cNvSpPr txBox="1"/>
          <p:nvPr/>
        </p:nvSpPr>
        <p:spPr>
          <a:xfrm>
            <a:off x="1973696" y="2774911"/>
            <a:ext cx="17895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latin typeface="Muller Bold" pitchFamily="2" charset="0"/>
              </a:rPr>
              <a:t>FOTO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1B1C93C-9376-A318-0903-68F1A4A67A5D}"/>
              </a:ext>
            </a:extLst>
          </p:cNvPr>
          <p:cNvSpPr txBox="1"/>
          <p:nvPr/>
        </p:nvSpPr>
        <p:spPr>
          <a:xfrm>
            <a:off x="3816926" y="2398910"/>
            <a:ext cx="70473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atin typeface="Muller Regular" pitchFamily="2" charset="0"/>
              </a:rPr>
              <a:t>Nombre Completo:	_______________________________</a:t>
            </a:r>
          </a:p>
          <a:p>
            <a:r>
              <a:rPr lang="es-CO" b="1" dirty="0">
                <a:latin typeface="Muller Regular" pitchFamily="2" charset="0"/>
              </a:rPr>
              <a:t>Cedula:			_______________________________</a:t>
            </a:r>
          </a:p>
          <a:p>
            <a:r>
              <a:rPr lang="es-CO" b="1" dirty="0">
                <a:latin typeface="Muller Regular" pitchFamily="2" charset="0"/>
              </a:rPr>
              <a:t>Cargo:			_______________________________</a:t>
            </a:r>
          </a:p>
          <a:p>
            <a:r>
              <a:rPr lang="es-CO" b="1" dirty="0">
                <a:latin typeface="Muller Regular" pitchFamily="2" charset="0"/>
              </a:rPr>
              <a:t>Equipo Operado:		_______(Lista Desplegable) _____</a:t>
            </a:r>
          </a:p>
          <a:p>
            <a:r>
              <a:rPr lang="es-CO" b="1" dirty="0">
                <a:latin typeface="Muller Regular" pitchFamily="2" charset="0"/>
              </a:rPr>
              <a:t>Actividad Realizada:	_______(Lista Desplegable) _____</a:t>
            </a:r>
            <a:r>
              <a:rPr lang="es-CO" dirty="0"/>
              <a:t> 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48ECCA9-99D9-F2D6-2FAC-8826AE35671F}"/>
              </a:ext>
            </a:extLst>
          </p:cNvPr>
          <p:cNvSpPr txBox="1"/>
          <p:nvPr/>
        </p:nvSpPr>
        <p:spPr>
          <a:xfrm>
            <a:off x="7292109" y="1893204"/>
            <a:ext cx="290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atin typeface="Muller Regular" pitchFamily="2" charset="0"/>
              </a:rPr>
              <a:t>REGISTRO DE SALIDA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82A78886-F5F1-B7C3-C906-F9C1F4A832F7}"/>
              </a:ext>
            </a:extLst>
          </p:cNvPr>
          <p:cNvSpPr/>
          <p:nvPr/>
        </p:nvSpPr>
        <p:spPr>
          <a:xfrm>
            <a:off x="1607127" y="4413668"/>
            <a:ext cx="8594436" cy="1011751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8A8F900A-4A32-1E4A-436F-3AD98A22899B}"/>
              </a:ext>
            </a:extLst>
          </p:cNvPr>
          <p:cNvSpPr txBox="1"/>
          <p:nvPr/>
        </p:nvSpPr>
        <p:spPr>
          <a:xfrm>
            <a:off x="1782617" y="4532597"/>
            <a:ext cx="84189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atin typeface="Muller Regular" pitchFamily="2" charset="0"/>
              </a:rPr>
              <a:t>Observaciones:______________________________________________________________</a:t>
            </a:r>
          </a:p>
          <a:p>
            <a:r>
              <a:rPr lang="es-CO" b="1" dirty="0">
                <a:latin typeface="Muller Regular" pitchFamily="2" charset="0"/>
              </a:rPr>
              <a:t>_____________________________________________________________________________</a:t>
            </a: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7E328541-00F4-C21B-09EA-FC9E3050B425}"/>
              </a:ext>
            </a:extLst>
          </p:cNvPr>
          <p:cNvSpPr/>
          <p:nvPr/>
        </p:nvSpPr>
        <p:spPr>
          <a:xfrm>
            <a:off x="1607127" y="5687936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3396251-E225-4813-F185-864277CF8948}"/>
              </a:ext>
            </a:extLst>
          </p:cNvPr>
          <p:cNvSpPr txBox="1"/>
          <p:nvPr/>
        </p:nvSpPr>
        <p:spPr>
          <a:xfrm>
            <a:off x="1973696" y="5774864"/>
            <a:ext cx="1330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ENVIAR</a:t>
            </a: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72B40498-CAAC-1D2C-1789-3D64050C59D2}"/>
              </a:ext>
            </a:extLst>
          </p:cNvPr>
          <p:cNvSpPr/>
          <p:nvPr/>
        </p:nvSpPr>
        <p:spPr>
          <a:xfrm>
            <a:off x="3924299" y="5700510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CB13CADF-F59D-E9C8-7CB3-CB1506D884C6}"/>
              </a:ext>
            </a:extLst>
          </p:cNvPr>
          <p:cNvSpPr txBox="1"/>
          <p:nvPr/>
        </p:nvSpPr>
        <p:spPr>
          <a:xfrm>
            <a:off x="4209463" y="5774864"/>
            <a:ext cx="1536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 CANCELAR</a:t>
            </a:r>
          </a:p>
        </p:txBody>
      </p:sp>
      <p:cxnSp>
        <p:nvCxnSpPr>
          <p:cNvPr id="24" name="Conector: angular 23">
            <a:extLst>
              <a:ext uri="{FF2B5EF4-FFF2-40B4-BE49-F238E27FC236}">
                <a16:creationId xmlns:a16="http://schemas.microsoft.com/office/drawing/2014/main" id="{403E61C0-9A04-CBEF-B200-130956499D0B}"/>
              </a:ext>
            </a:extLst>
          </p:cNvPr>
          <p:cNvCxnSpPr/>
          <p:nvPr/>
        </p:nvCxnSpPr>
        <p:spPr>
          <a:xfrm>
            <a:off x="3011055" y="6199597"/>
            <a:ext cx="913244" cy="5337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uadroTexto 24">
            <a:extLst>
              <a:ext uri="{FF2B5EF4-FFF2-40B4-BE49-F238E27FC236}">
                <a16:creationId xmlns:a16="http://schemas.microsoft.com/office/drawing/2014/main" id="{CF2CC075-27B3-342C-70C8-81F58A9DC638}"/>
              </a:ext>
            </a:extLst>
          </p:cNvPr>
          <p:cNvSpPr txBox="1"/>
          <p:nvPr/>
        </p:nvSpPr>
        <p:spPr>
          <a:xfrm>
            <a:off x="4073236" y="6687590"/>
            <a:ext cx="791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Registra la información y retorna a Home y en cancelar no registra y vuelve a home</a:t>
            </a:r>
            <a:endParaRPr lang="es-CO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16622020-07F8-A102-0E21-24F01E43501A}"/>
              </a:ext>
            </a:extLst>
          </p:cNvPr>
          <p:cNvSpPr txBox="1"/>
          <p:nvPr/>
        </p:nvSpPr>
        <p:spPr>
          <a:xfrm>
            <a:off x="86177" y="191716"/>
            <a:ext cx="688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PAG5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AE286BEE-5E39-B22B-4157-42E7863363C9}"/>
              </a:ext>
            </a:extLst>
          </p:cNvPr>
          <p:cNvSpPr txBox="1"/>
          <p:nvPr/>
        </p:nvSpPr>
        <p:spPr>
          <a:xfrm>
            <a:off x="8080514" y="531009"/>
            <a:ext cx="34095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             FECHA Y HORA </a:t>
            </a:r>
            <a:r>
              <a:rPr lang="es-CO" sz="1600" dirty="0">
                <a:latin typeface="Muller ExtraBold" pitchFamily="2" charset="0"/>
              </a:rPr>
              <a:t>(</a:t>
            </a:r>
            <a:r>
              <a:rPr lang="es-CO" sz="1600" dirty="0" err="1">
                <a:latin typeface="Muller ExtraBold" pitchFamily="2" charset="0"/>
              </a:rPr>
              <a:t>dd</a:t>
            </a:r>
            <a:r>
              <a:rPr lang="es-CO" sz="1600" dirty="0">
                <a:latin typeface="Muller ExtraBold" pitchFamily="2" charset="0"/>
              </a:rPr>
              <a:t>/mm/</a:t>
            </a:r>
            <a:r>
              <a:rPr lang="es-CO" sz="1600" dirty="0" err="1">
                <a:latin typeface="Muller ExtraBold" pitchFamily="2" charset="0"/>
              </a:rPr>
              <a:t>yyyy</a:t>
            </a:r>
            <a:r>
              <a:rPr lang="es-CO" sz="1600" dirty="0">
                <a:latin typeface="Muller ExtraBold" pitchFamily="2" charset="0"/>
              </a:rPr>
              <a:t>) – Hora Militar</a:t>
            </a:r>
            <a:endParaRPr lang="es-CO" dirty="0">
              <a:latin typeface="Muller ExtraBold" pitchFamily="2" charset="0"/>
            </a:endParaRP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024C4277-548F-7CAA-A96A-83E250BE3F64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15" name="Imagen 14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51143F5B-4BCB-9AE4-3778-FE0CA4F9B9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573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>
            <a:extLst>
              <a:ext uri="{FF2B5EF4-FFF2-40B4-BE49-F238E27FC236}">
                <a16:creationId xmlns:a16="http://schemas.microsoft.com/office/drawing/2014/main" id="{621EAE68-2CCF-6838-380F-CF0A34DD1E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3C76310C-2DB2-5D60-55FB-1E895F0A9471}"/>
              </a:ext>
            </a:extLst>
          </p:cNvPr>
          <p:cNvSpPr txBox="1"/>
          <p:nvPr/>
        </p:nvSpPr>
        <p:spPr>
          <a:xfrm>
            <a:off x="1908465" y="2229701"/>
            <a:ext cx="45096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latin typeface="Muller Regular" pitchFamily="2" charset="0"/>
              </a:rPr>
              <a:t>Lamentablemente, no se ha realizado un registro de ingreso previo, por favor comuníquese con el administrador</a:t>
            </a:r>
            <a:r>
              <a:rPr lang="es-CO" dirty="0">
                <a:latin typeface="Muller ExtraBold" pitchFamily="2" charset="0"/>
              </a:rPr>
              <a:t>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48ECCA9-99D9-F2D6-2FAC-8826AE35671F}"/>
              </a:ext>
            </a:extLst>
          </p:cNvPr>
          <p:cNvSpPr txBox="1"/>
          <p:nvPr/>
        </p:nvSpPr>
        <p:spPr>
          <a:xfrm>
            <a:off x="7624618" y="2077223"/>
            <a:ext cx="290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Bold" pitchFamily="2" charset="0"/>
              </a:rPr>
              <a:t>REGISTRO DE SALIDA</a:t>
            </a:r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4D8FA2EB-B3F1-6320-A9EE-E16139D4936F}"/>
              </a:ext>
            </a:extLst>
          </p:cNvPr>
          <p:cNvSpPr/>
          <p:nvPr/>
        </p:nvSpPr>
        <p:spPr>
          <a:xfrm>
            <a:off x="1670291" y="5660551"/>
            <a:ext cx="2063174" cy="499087"/>
          </a:xfrm>
          <a:prstGeom prst="roundRect">
            <a:avLst/>
          </a:prstGeom>
          <a:solidFill>
            <a:srgbClr val="004164"/>
          </a:solidFill>
          <a:ln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E62E6EE-8D87-8713-CE5B-FDAE753ECCA4}"/>
              </a:ext>
            </a:extLst>
          </p:cNvPr>
          <p:cNvSpPr txBox="1"/>
          <p:nvPr/>
        </p:nvSpPr>
        <p:spPr>
          <a:xfrm>
            <a:off x="1906190" y="5744428"/>
            <a:ext cx="1551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3DB9D547-51AE-F586-A8DA-CF0E2C10B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6217" y="2518026"/>
            <a:ext cx="2940437" cy="286194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41BDE3BB-11BD-79D1-C78A-9C36F4776776}"/>
              </a:ext>
            </a:extLst>
          </p:cNvPr>
          <p:cNvSpPr txBox="1"/>
          <p:nvPr/>
        </p:nvSpPr>
        <p:spPr>
          <a:xfrm>
            <a:off x="113883" y="100707"/>
            <a:ext cx="688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PAG6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4DEB4CE-4A28-752E-3394-45CB5D556043}"/>
              </a:ext>
            </a:extLst>
          </p:cNvPr>
          <p:cNvSpPr txBox="1"/>
          <p:nvPr/>
        </p:nvSpPr>
        <p:spPr>
          <a:xfrm>
            <a:off x="4303281" y="5757168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Home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7EE602F0-4C71-34E9-E354-16497D45907F}"/>
              </a:ext>
            </a:extLst>
          </p:cNvPr>
          <p:cNvCxnSpPr/>
          <p:nvPr/>
        </p:nvCxnSpPr>
        <p:spPr>
          <a:xfrm flipH="1" flipV="1">
            <a:off x="3770209" y="5807671"/>
            <a:ext cx="496328" cy="2890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07783A02-9409-CF54-909C-7FF76ACE30BD}"/>
              </a:ext>
            </a:extLst>
          </p:cNvPr>
          <p:cNvSpPr txBox="1"/>
          <p:nvPr/>
        </p:nvSpPr>
        <p:spPr>
          <a:xfrm>
            <a:off x="2105276" y="3153031"/>
            <a:ext cx="37314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En caso de que el usuario no registre la salida, el sistema lo cerrara a las 12 horas y colocara una nota “ cierre realizado por el sistema”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5FBA0FD9-1898-7A66-D6B7-59897D76C7AF}"/>
              </a:ext>
            </a:extLst>
          </p:cNvPr>
          <p:cNvSpPr txBox="1"/>
          <p:nvPr/>
        </p:nvSpPr>
        <p:spPr>
          <a:xfrm>
            <a:off x="2105276" y="4314813"/>
            <a:ext cx="37314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Si el usuario no se registra durante el día, el sistema realizara el ingreso con 00:00 y la salida con 00:00, esta </a:t>
            </a:r>
            <a:r>
              <a:rPr lang="es-CO" dirty="0" err="1"/>
              <a:t>operacion</a:t>
            </a:r>
            <a:r>
              <a:rPr lang="es-CO" dirty="0"/>
              <a:t> la realizaría a las 11:59  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9504904-6168-DF03-B88E-65035BA63930}"/>
              </a:ext>
            </a:extLst>
          </p:cNvPr>
          <p:cNvSpPr txBox="1"/>
          <p:nvPr/>
        </p:nvSpPr>
        <p:spPr>
          <a:xfrm>
            <a:off x="8080514" y="470039"/>
            <a:ext cx="34095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             FECHA Y HORA </a:t>
            </a:r>
            <a:r>
              <a:rPr lang="es-CO" sz="1600" dirty="0">
                <a:latin typeface="Muller ExtraBold" pitchFamily="2" charset="0"/>
              </a:rPr>
              <a:t>(</a:t>
            </a:r>
            <a:r>
              <a:rPr lang="es-CO" sz="1600" dirty="0" err="1">
                <a:latin typeface="Muller ExtraBold" pitchFamily="2" charset="0"/>
              </a:rPr>
              <a:t>dd</a:t>
            </a:r>
            <a:r>
              <a:rPr lang="es-CO" sz="1600" dirty="0">
                <a:latin typeface="Muller ExtraBold" pitchFamily="2" charset="0"/>
              </a:rPr>
              <a:t>/mm/</a:t>
            </a:r>
            <a:r>
              <a:rPr lang="es-CO" sz="1600" dirty="0" err="1">
                <a:latin typeface="Muller ExtraBold" pitchFamily="2" charset="0"/>
              </a:rPr>
              <a:t>yyyy</a:t>
            </a:r>
            <a:r>
              <a:rPr lang="es-CO" sz="1600" dirty="0">
                <a:latin typeface="Muller ExtraBold" pitchFamily="2" charset="0"/>
              </a:rPr>
              <a:t>) – Hora Militar</a:t>
            </a:r>
            <a:endParaRPr lang="es-CO" dirty="0">
              <a:latin typeface="Muller ExtraBold" pitchFamily="2" charset="0"/>
            </a:endParaRP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0EECBA66-5D8E-EEAA-B651-CCA9290E00E6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4" name="Imagen 3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5D04D5D2-168C-C825-5F69-38379431EF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764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n 18">
            <a:extLst>
              <a:ext uri="{FF2B5EF4-FFF2-40B4-BE49-F238E27FC236}">
                <a16:creationId xmlns:a16="http://schemas.microsoft.com/office/drawing/2014/main" id="{F271DBE5-5D25-3E9C-1B52-0ACDF27C0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189" y="-3832"/>
            <a:ext cx="12198189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690EF0F3-2354-995A-2137-6242A0221334}"/>
              </a:ext>
            </a:extLst>
          </p:cNvPr>
          <p:cNvSpPr txBox="1"/>
          <p:nvPr/>
        </p:nvSpPr>
        <p:spPr>
          <a:xfrm>
            <a:off x="3028368" y="2087032"/>
            <a:ext cx="65670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dirty="0">
                <a:latin typeface="Muller ExtraBold" pitchFamily="2" charset="0"/>
              </a:rPr>
              <a:t>Seleccione la información del Mantenimiento a Ejecutar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BEBDADCF-2951-92F0-262B-46B6D9F07CA7}"/>
              </a:ext>
            </a:extLst>
          </p:cNvPr>
          <p:cNvSpPr txBox="1"/>
          <p:nvPr/>
        </p:nvSpPr>
        <p:spPr>
          <a:xfrm>
            <a:off x="1727200" y="2974108"/>
            <a:ext cx="81372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Regular" pitchFamily="2" charset="0"/>
              </a:rPr>
              <a:t>Tipo de Mantenimiento:        ____________ (Lista Desplegable) _________</a:t>
            </a:r>
          </a:p>
          <a:p>
            <a:endParaRPr lang="es-CO" dirty="0">
              <a:latin typeface="Muller Regular" pitchFamily="2" charset="0"/>
            </a:endParaRPr>
          </a:p>
          <a:p>
            <a:r>
              <a:rPr lang="es-CO" dirty="0">
                <a:latin typeface="Muller Regular" pitchFamily="2" charset="0"/>
              </a:rPr>
              <a:t>Equipo:                                     _____________(Lista Desplegable) _________</a:t>
            </a:r>
          </a:p>
          <a:p>
            <a:endParaRPr lang="es-CO" dirty="0">
              <a:latin typeface="Muller Regular" pitchFamily="2" charset="0"/>
            </a:endParaRPr>
          </a:p>
          <a:p>
            <a:r>
              <a:rPr lang="es-CO" dirty="0">
                <a:latin typeface="Muller Regular" pitchFamily="2" charset="0"/>
              </a:rPr>
              <a:t>Lugar del Mantenimiento:    _____________ (Lista Desplegable) ________</a:t>
            </a:r>
          </a:p>
          <a:p>
            <a:endParaRPr lang="es-CO" dirty="0">
              <a:latin typeface="Muller Regular" pitchFamily="2" charset="0"/>
            </a:endParaRPr>
          </a:p>
          <a:p>
            <a:r>
              <a:rPr lang="es-CO" dirty="0">
                <a:latin typeface="Muller Regular" pitchFamily="2" charset="0"/>
              </a:rPr>
              <a:t>Nombre del Técnico:             _____________ (Usuario Registrado) _________</a:t>
            </a:r>
          </a:p>
          <a:p>
            <a:endParaRPr lang="es-CO" dirty="0"/>
          </a:p>
        </p:txBody>
      </p:sp>
      <p:sp>
        <p:nvSpPr>
          <p:cNvPr id="30" name="Rectángulo: esquinas redondeadas 29">
            <a:extLst>
              <a:ext uri="{FF2B5EF4-FFF2-40B4-BE49-F238E27FC236}">
                <a16:creationId xmlns:a16="http://schemas.microsoft.com/office/drawing/2014/main" id="{AF5A1751-C414-A2F8-2ABF-DC798B6CB0B6}"/>
              </a:ext>
            </a:extLst>
          </p:cNvPr>
          <p:cNvSpPr/>
          <p:nvPr/>
        </p:nvSpPr>
        <p:spPr>
          <a:xfrm>
            <a:off x="4193309" y="5515788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BE4749BF-2FD4-4F4A-761D-814B64730907}"/>
              </a:ext>
            </a:extLst>
          </p:cNvPr>
          <p:cNvSpPr txBox="1"/>
          <p:nvPr/>
        </p:nvSpPr>
        <p:spPr>
          <a:xfrm>
            <a:off x="4376593" y="5580665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CANCELAR</a:t>
            </a:r>
          </a:p>
        </p:txBody>
      </p:sp>
      <p:sp>
        <p:nvSpPr>
          <p:cNvPr id="32" name="Rectángulo: esquinas redondeadas 31">
            <a:extLst>
              <a:ext uri="{FF2B5EF4-FFF2-40B4-BE49-F238E27FC236}">
                <a16:creationId xmlns:a16="http://schemas.microsoft.com/office/drawing/2014/main" id="{0D6A6100-83D2-3BA0-9F13-15D676EA81DD}"/>
              </a:ext>
            </a:extLst>
          </p:cNvPr>
          <p:cNvSpPr/>
          <p:nvPr/>
        </p:nvSpPr>
        <p:spPr>
          <a:xfrm>
            <a:off x="1777297" y="5510145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6C2A4A3-131C-2588-CE04-76E1F5F491AB}"/>
              </a:ext>
            </a:extLst>
          </p:cNvPr>
          <p:cNvSpPr txBox="1"/>
          <p:nvPr/>
        </p:nvSpPr>
        <p:spPr>
          <a:xfrm>
            <a:off x="150829" y="191716"/>
            <a:ext cx="688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PAG7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ED768BD-65DB-83B8-D90F-6D6E623F13A0}"/>
              </a:ext>
            </a:extLst>
          </p:cNvPr>
          <p:cNvSpPr txBox="1"/>
          <p:nvPr/>
        </p:nvSpPr>
        <p:spPr>
          <a:xfrm>
            <a:off x="95293" y="6169674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PAG8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9326DC0C-03B2-ED08-764F-42DE54BE68F1}"/>
              </a:ext>
            </a:extLst>
          </p:cNvPr>
          <p:cNvCxnSpPr/>
          <p:nvPr/>
        </p:nvCxnSpPr>
        <p:spPr>
          <a:xfrm flipV="1">
            <a:off x="1232452" y="6014875"/>
            <a:ext cx="494748" cy="3859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adroTexto 12">
            <a:extLst>
              <a:ext uri="{FF2B5EF4-FFF2-40B4-BE49-F238E27FC236}">
                <a16:creationId xmlns:a16="http://schemas.microsoft.com/office/drawing/2014/main" id="{545856A9-94C4-70DA-882A-450BF6540682}"/>
              </a:ext>
            </a:extLst>
          </p:cNvPr>
          <p:cNvSpPr txBox="1"/>
          <p:nvPr/>
        </p:nvSpPr>
        <p:spPr>
          <a:xfrm>
            <a:off x="6171415" y="6207837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Home</a:t>
            </a:r>
          </a:p>
        </p:txBody>
      </p: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97285110-A619-38AD-95BF-2BE228221450}"/>
              </a:ext>
            </a:extLst>
          </p:cNvPr>
          <p:cNvCxnSpPr>
            <a:cxnSpLocks/>
          </p:cNvCxnSpPr>
          <p:nvPr/>
        </p:nvCxnSpPr>
        <p:spPr>
          <a:xfrm flipH="1" flipV="1">
            <a:off x="5655365" y="6014875"/>
            <a:ext cx="440635" cy="477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AB3B8AE4-25F6-C1BC-E85C-E08786BB6844}"/>
              </a:ext>
            </a:extLst>
          </p:cNvPr>
          <p:cNvSpPr txBox="1"/>
          <p:nvPr/>
        </p:nvSpPr>
        <p:spPr>
          <a:xfrm>
            <a:off x="8080514" y="470039"/>
            <a:ext cx="34095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             FECHA Y HORA </a:t>
            </a:r>
            <a:r>
              <a:rPr lang="es-CO" sz="1600" dirty="0">
                <a:latin typeface="Muller ExtraBold" pitchFamily="2" charset="0"/>
              </a:rPr>
              <a:t>(</a:t>
            </a:r>
            <a:r>
              <a:rPr lang="es-CO" sz="1600" dirty="0" err="1">
                <a:latin typeface="Muller ExtraBold" pitchFamily="2" charset="0"/>
              </a:rPr>
              <a:t>dd</a:t>
            </a:r>
            <a:r>
              <a:rPr lang="es-CO" sz="1600" dirty="0">
                <a:latin typeface="Muller ExtraBold" pitchFamily="2" charset="0"/>
              </a:rPr>
              <a:t>/mm/</a:t>
            </a:r>
            <a:r>
              <a:rPr lang="es-CO" sz="1600" dirty="0" err="1">
                <a:latin typeface="Muller ExtraBold" pitchFamily="2" charset="0"/>
              </a:rPr>
              <a:t>yyyy</a:t>
            </a:r>
            <a:r>
              <a:rPr lang="es-CO" sz="1600" dirty="0">
                <a:latin typeface="Muller ExtraBold" pitchFamily="2" charset="0"/>
              </a:rPr>
              <a:t>) – Hora Militar</a:t>
            </a:r>
            <a:endParaRPr lang="es-CO" dirty="0">
              <a:latin typeface="Muller ExtraBold" pitchFamily="2" charset="0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6014AE1-ECF6-43D5-2077-40A2681A9E7F}"/>
              </a:ext>
            </a:extLst>
          </p:cNvPr>
          <p:cNvSpPr txBox="1"/>
          <p:nvPr/>
        </p:nvSpPr>
        <p:spPr>
          <a:xfrm>
            <a:off x="1831400" y="5580665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8F5778F8-BD61-C12E-D001-023D55F0F164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4" name="Imagen 3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56414A0E-40DC-73CF-AE72-14D84A95FC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950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Imagen 32">
            <a:extLst>
              <a:ext uri="{FF2B5EF4-FFF2-40B4-BE49-F238E27FC236}">
                <a16:creationId xmlns:a16="http://schemas.microsoft.com/office/drawing/2014/main" id="{959E2994-1716-E6D1-911F-A8AAAB406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004164"/>
          </a:solidFill>
        </p:spPr>
      </p:pic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E9685B-2ED8-2D04-A1FA-53733AE9198E}"/>
              </a:ext>
            </a:extLst>
          </p:cNvPr>
          <p:cNvSpPr/>
          <p:nvPr/>
        </p:nvSpPr>
        <p:spPr>
          <a:xfrm>
            <a:off x="1450398" y="2135203"/>
            <a:ext cx="2447638" cy="266007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16131F5-CF92-06CA-B85F-A81045228EC8}"/>
              </a:ext>
            </a:extLst>
          </p:cNvPr>
          <p:cNvSpPr txBox="1"/>
          <p:nvPr/>
        </p:nvSpPr>
        <p:spPr>
          <a:xfrm>
            <a:off x="1831397" y="3160841"/>
            <a:ext cx="168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Foto Del Equipo</a:t>
            </a:r>
          </a:p>
          <a:p>
            <a:r>
              <a:rPr lang="es-CO" dirty="0"/>
              <a:t>   CARGADOR</a:t>
            </a:r>
          </a:p>
          <a:p>
            <a:r>
              <a:rPr lang="es-CO" dirty="0"/>
              <a:t>Traer de la BD 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DD870A5-4649-29A5-9945-1C3FFD957BB2}"/>
              </a:ext>
            </a:extLst>
          </p:cNvPr>
          <p:cNvSpPr txBox="1"/>
          <p:nvPr/>
        </p:nvSpPr>
        <p:spPr>
          <a:xfrm>
            <a:off x="4222859" y="1518811"/>
            <a:ext cx="645621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Fecha y Hora:                              ____________________________</a:t>
            </a:r>
          </a:p>
          <a:p>
            <a:r>
              <a:rPr lang="es-CO" dirty="0"/>
              <a:t>Tipo de Mantenimiento:           _____ (</a:t>
            </a:r>
            <a:r>
              <a:rPr lang="es-CO" dirty="0" err="1"/>
              <a:t>Mnto</a:t>
            </a:r>
            <a:r>
              <a:rPr lang="es-CO" dirty="0"/>
              <a:t> Seleccionado) ______</a:t>
            </a:r>
          </a:p>
          <a:p>
            <a:r>
              <a:rPr lang="es-CO" dirty="0"/>
              <a:t>Numero de Registro:                 _________Precargado__________</a:t>
            </a:r>
          </a:p>
          <a:p>
            <a:r>
              <a:rPr lang="es-CO" dirty="0"/>
              <a:t>Equipo:                                        _____ (Equipo Seleccionado) _____</a:t>
            </a:r>
          </a:p>
          <a:p>
            <a:r>
              <a:rPr lang="es-CO" dirty="0"/>
              <a:t>Numero de Motor:                    _______ (Precargado) ___________</a:t>
            </a:r>
          </a:p>
          <a:p>
            <a:r>
              <a:rPr lang="es-CO" dirty="0"/>
              <a:t>Serie de la Maquina:                 ________( Precargado) __________</a:t>
            </a:r>
          </a:p>
          <a:p>
            <a:r>
              <a:rPr lang="es-CO" dirty="0"/>
              <a:t>Horómetro del Equipo:             _____________________________</a:t>
            </a:r>
          </a:p>
          <a:p>
            <a:r>
              <a:rPr lang="es-CO" dirty="0"/>
              <a:t>Horómetro Próximo </a:t>
            </a:r>
            <a:r>
              <a:rPr lang="es-CO" dirty="0" err="1"/>
              <a:t>Mnto</a:t>
            </a:r>
            <a:r>
              <a:rPr lang="es-CO" dirty="0"/>
              <a:t>:       _____________________________</a:t>
            </a:r>
          </a:p>
          <a:p>
            <a:r>
              <a:rPr lang="es-CO" dirty="0"/>
              <a:t>Propietario:                                 _______ (Precargado) ___________</a:t>
            </a:r>
          </a:p>
          <a:p>
            <a:r>
              <a:rPr lang="es-CO" dirty="0"/>
              <a:t>Consecutivo:		  ________Diligenciado___________</a:t>
            </a:r>
          </a:p>
          <a:p>
            <a:r>
              <a:rPr lang="es-CO" dirty="0"/>
              <a:t>Nombre del Técnico:                  _______(Usuario Registrado) ___ </a:t>
            </a:r>
          </a:p>
          <a:p>
            <a:r>
              <a:rPr lang="es-CO" dirty="0"/>
              <a:t>Realizó Bloqueo y Etiquetado:</a:t>
            </a:r>
          </a:p>
          <a:p>
            <a:r>
              <a:rPr lang="es-CO" dirty="0"/>
              <a:t>Realizo ATS: </a:t>
            </a:r>
          </a:p>
          <a:p>
            <a:r>
              <a:rPr lang="es-CO" dirty="0"/>
              <a:t>Cuenta con Kit de Derrames                                 </a:t>
            </a:r>
          </a:p>
          <a:p>
            <a:endParaRPr lang="es-CO" dirty="0"/>
          </a:p>
          <a:p>
            <a:endParaRPr lang="es-CO" dirty="0"/>
          </a:p>
          <a:p>
            <a:endParaRPr lang="es-CO" dirty="0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5E2E49C-5298-D41C-B7EE-853111C1DD0C}"/>
              </a:ext>
            </a:extLst>
          </p:cNvPr>
          <p:cNvSpPr/>
          <p:nvPr/>
        </p:nvSpPr>
        <p:spPr>
          <a:xfrm>
            <a:off x="1583462" y="5534262"/>
            <a:ext cx="2063174" cy="499087"/>
          </a:xfrm>
          <a:prstGeom prst="roundRect">
            <a:avLst/>
          </a:prstGeom>
          <a:solidFill>
            <a:srgbClr val="004164"/>
          </a:solidFill>
          <a:ln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387ECED-1A0B-6784-7A52-96C96C1598D2}"/>
              </a:ext>
            </a:extLst>
          </p:cNvPr>
          <p:cNvSpPr txBox="1"/>
          <p:nvPr/>
        </p:nvSpPr>
        <p:spPr>
          <a:xfrm>
            <a:off x="1766746" y="5599139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CONTINUAR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F44B4BC3-55CB-F4DD-305A-1F590F20E11F}"/>
              </a:ext>
            </a:extLst>
          </p:cNvPr>
          <p:cNvSpPr/>
          <p:nvPr/>
        </p:nvSpPr>
        <p:spPr>
          <a:xfrm>
            <a:off x="4193308" y="5506492"/>
            <a:ext cx="2063174" cy="499087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B5BF7-3EE4-661D-AFD4-F3D21E012753}"/>
              </a:ext>
            </a:extLst>
          </p:cNvPr>
          <p:cNvSpPr txBox="1"/>
          <p:nvPr/>
        </p:nvSpPr>
        <p:spPr>
          <a:xfrm>
            <a:off x="4376593" y="5590335"/>
            <a:ext cx="169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   </a:t>
            </a:r>
            <a:r>
              <a:rPr lang="es-CO" dirty="0">
                <a:solidFill>
                  <a:schemeClr val="bg1"/>
                </a:solidFill>
                <a:latin typeface="Muller Bold" pitchFamily="2" charset="0"/>
              </a:rPr>
              <a:t>REGRESAR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06508C1-17B9-30B6-7768-657364451D94}"/>
              </a:ext>
            </a:extLst>
          </p:cNvPr>
          <p:cNvSpPr txBox="1"/>
          <p:nvPr/>
        </p:nvSpPr>
        <p:spPr>
          <a:xfrm>
            <a:off x="8217485" y="4925670"/>
            <a:ext cx="2322963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MX" dirty="0"/>
              <a:t>Campo obligatorio para dejar continuar</a:t>
            </a:r>
            <a:endParaRPr lang="es-CO" dirty="0"/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2943B961-7C94-2FB7-1E71-C03B9CCFC7E7}"/>
              </a:ext>
            </a:extLst>
          </p:cNvPr>
          <p:cNvCxnSpPr>
            <a:cxnSpLocks/>
          </p:cNvCxnSpPr>
          <p:nvPr/>
        </p:nvCxnSpPr>
        <p:spPr>
          <a:xfrm>
            <a:off x="7660693" y="4802547"/>
            <a:ext cx="447186" cy="461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6CB801F7-2EF6-5256-2E2B-2FAC8964B511}"/>
              </a:ext>
            </a:extLst>
          </p:cNvPr>
          <p:cNvCxnSpPr>
            <a:cxnSpLocks/>
          </p:cNvCxnSpPr>
          <p:nvPr/>
        </p:nvCxnSpPr>
        <p:spPr>
          <a:xfrm>
            <a:off x="7690478" y="5042247"/>
            <a:ext cx="431759" cy="484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F9AADA1A-FBB1-3A24-13AD-834C9230F45C}"/>
              </a:ext>
            </a:extLst>
          </p:cNvPr>
          <p:cNvSpPr txBox="1"/>
          <p:nvPr/>
        </p:nvSpPr>
        <p:spPr>
          <a:xfrm>
            <a:off x="10694503" y="1098256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Traer </a:t>
            </a:r>
            <a:r>
              <a:rPr lang="es-CO" dirty="0" err="1"/>
              <a:t>info</a:t>
            </a:r>
            <a:r>
              <a:rPr lang="es-CO" dirty="0"/>
              <a:t> BD</a:t>
            </a:r>
          </a:p>
        </p:txBody>
      </p: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ED85F01E-9B72-C2F7-7A7B-1595D98BAE89}"/>
              </a:ext>
            </a:extLst>
          </p:cNvPr>
          <p:cNvCxnSpPr/>
          <p:nvPr/>
        </p:nvCxnSpPr>
        <p:spPr>
          <a:xfrm flipH="1">
            <a:off x="10218202" y="1841391"/>
            <a:ext cx="794355" cy="484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2C496531-2184-4D6A-38AE-24DC58AF255D}"/>
              </a:ext>
            </a:extLst>
          </p:cNvPr>
          <p:cNvCxnSpPr/>
          <p:nvPr/>
        </p:nvCxnSpPr>
        <p:spPr>
          <a:xfrm flipH="1">
            <a:off x="10068339" y="1841391"/>
            <a:ext cx="944218" cy="1008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uadroTexto 23">
            <a:extLst>
              <a:ext uri="{FF2B5EF4-FFF2-40B4-BE49-F238E27FC236}">
                <a16:creationId xmlns:a16="http://schemas.microsoft.com/office/drawing/2014/main" id="{F05FC949-E633-15F4-C639-4300F0D029D2}"/>
              </a:ext>
            </a:extLst>
          </p:cNvPr>
          <p:cNvSpPr txBox="1"/>
          <p:nvPr/>
        </p:nvSpPr>
        <p:spPr>
          <a:xfrm>
            <a:off x="150829" y="191716"/>
            <a:ext cx="688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PAG8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ACAD29F5-6233-1319-E0EB-A74C716DB008}"/>
              </a:ext>
            </a:extLst>
          </p:cNvPr>
          <p:cNvSpPr txBox="1"/>
          <p:nvPr/>
        </p:nvSpPr>
        <p:spPr>
          <a:xfrm>
            <a:off x="77638" y="5810089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PAG9</a:t>
            </a:r>
          </a:p>
        </p:txBody>
      </p:sp>
      <p:cxnSp>
        <p:nvCxnSpPr>
          <p:cNvPr id="27" name="Conector recto de flecha 26">
            <a:extLst>
              <a:ext uri="{FF2B5EF4-FFF2-40B4-BE49-F238E27FC236}">
                <a16:creationId xmlns:a16="http://schemas.microsoft.com/office/drawing/2014/main" id="{31FA7ABF-CDAF-7229-4EB9-BBD4F3782994}"/>
              </a:ext>
            </a:extLst>
          </p:cNvPr>
          <p:cNvCxnSpPr>
            <a:stCxn id="25" idx="3"/>
          </p:cNvCxnSpPr>
          <p:nvPr/>
        </p:nvCxnSpPr>
        <p:spPr>
          <a:xfrm flipV="1">
            <a:off x="1170943" y="6005579"/>
            <a:ext cx="412519" cy="127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uadroTexto 31">
            <a:extLst>
              <a:ext uri="{FF2B5EF4-FFF2-40B4-BE49-F238E27FC236}">
                <a16:creationId xmlns:a16="http://schemas.microsoft.com/office/drawing/2014/main" id="{C61A7C56-AC90-5B69-6481-B2B662C53723}"/>
              </a:ext>
            </a:extLst>
          </p:cNvPr>
          <p:cNvSpPr txBox="1"/>
          <p:nvPr/>
        </p:nvSpPr>
        <p:spPr>
          <a:xfrm>
            <a:off x="6523282" y="6179234"/>
            <a:ext cx="109330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Llevar a PAG7</a:t>
            </a:r>
          </a:p>
        </p:txBody>
      </p:sp>
      <p:cxnSp>
        <p:nvCxnSpPr>
          <p:cNvPr id="34" name="Conector recto de flecha 33">
            <a:extLst>
              <a:ext uri="{FF2B5EF4-FFF2-40B4-BE49-F238E27FC236}">
                <a16:creationId xmlns:a16="http://schemas.microsoft.com/office/drawing/2014/main" id="{820E865B-F8AD-8822-FD13-8979451A969C}"/>
              </a:ext>
            </a:extLst>
          </p:cNvPr>
          <p:cNvCxnSpPr/>
          <p:nvPr/>
        </p:nvCxnSpPr>
        <p:spPr>
          <a:xfrm flipH="1" flipV="1">
            <a:off x="5675243" y="6133254"/>
            <a:ext cx="732193" cy="323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98A5F3D2-D412-58F2-E065-A27C6965866A}"/>
              </a:ext>
            </a:extLst>
          </p:cNvPr>
          <p:cNvCxnSpPr>
            <a:cxnSpLocks/>
          </p:cNvCxnSpPr>
          <p:nvPr/>
        </p:nvCxnSpPr>
        <p:spPr>
          <a:xfrm>
            <a:off x="7698790" y="5331459"/>
            <a:ext cx="441710" cy="24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uadroTexto 34">
            <a:extLst>
              <a:ext uri="{FF2B5EF4-FFF2-40B4-BE49-F238E27FC236}">
                <a16:creationId xmlns:a16="http://schemas.microsoft.com/office/drawing/2014/main" id="{EF74D1C5-B227-F740-E698-2CD3D2EA18DA}"/>
              </a:ext>
            </a:extLst>
          </p:cNvPr>
          <p:cNvSpPr txBox="1"/>
          <p:nvPr/>
        </p:nvSpPr>
        <p:spPr>
          <a:xfrm>
            <a:off x="8080514" y="470039"/>
            <a:ext cx="34095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uller ExtraBold" pitchFamily="2" charset="0"/>
              </a:rPr>
              <a:t>             FECHA Y HORA </a:t>
            </a:r>
            <a:r>
              <a:rPr lang="es-CO" sz="1600" dirty="0">
                <a:latin typeface="Muller ExtraBold" pitchFamily="2" charset="0"/>
              </a:rPr>
              <a:t>(</a:t>
            </a:r>
            <a:r>
              <a:rPr lang="es-CO" sz="1600" dirty="0" err="1">
                <a:latin typeface="Muller ExtraBold" pitchFamily="2" charset="0"/>
              </a:rPr>
              <a:t>dd</a:t>
            </a:r>
            <a:r>
              <a:rPr lang="es-CO" sz="1600" dirty="0">
                <a:latin typeface="Muller ExtraBold" pitchFamily="2" charset="0"/>
              </a:rPr>
              <a:t>/mm/</a:t>
            </a:r>
            <a:r>
              <a:rPr lang="es-CO" sz="1600" dirty="0" err="1">
                <a:latin typeface="Muller ExtraBold" pitchFamily="2" charset="0"/>
              </a:rPr>
              <a:t>yyyy</a:t>
            </a:r>
            <a:r>
              <a:rPr lang="es-CO" sz="1600" dirty="0">
                <a:latin typeface="Muller ExtraBold" pitchFamily="2" charset="0"/>
              </a:rPr>
              <a:t>) – Hora Militar</a:t>
            </a:r>
            <a:endParaRPr lang="es-CO" dirty="0">
              <a:latin typeface="Muller ExtraBold" pitchFamily="2" charset="0"/>
            </a:endParaRPr>
          </a:p>
        </p:txBody>
      </p:sp>
      <p:sp>
        <p:nvSpPr>
          <p:cNvPr id="43" name="Rectángulo: esquinas redondeadas 42">
            <a:extLst>
              <a:ext uri="{FF2B5EF4-FFF2-40B4-BE49-F238E27FC236}">
                <a16:creationId xmlns:a16="http://schemas.microsoft.com/office/drawing/2014/main" id="{9205BDA8-EE17-100C-F082-34123E0C92AD}"/>
              </a:ext>
            </a:extLst>
          </p:cNvPr>
          <p:cNvSpPr/>
          <p:nvPr/>
        </p:nvSpPr>
        <p:spPr>
          <a:xfrm>
            <a:off x="7208142" y="5185194"/>
            <a:ext cx="471054" cy="249382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Rectángulo: esquinas redondeadas 43">
            <a:extLst>
              <a:ext uri="{FF2B5EF4-FFF2-40B4-BE49-F238E27FC236}">
                <a16:creationId xmlns:a16="http://schemas.microsoft.com/office/drawing/2014/main" id="{D142F2E8-6F15-4910-6873-554AC6D512F4}"/>
              </a:ext>
            </a:extLst>
          </p:cNvPr>
          <p:cNvSpPr/>
          <p:nvPr/>
        </p:nvSpPr>
        <p:spPr>
          <a:xfrm>
            <a:off x="7208142" y="4634842"/>
            <a:ext cx="471054" cy="249382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5" name="Rectángulo: esquinas redondeadas 44">
            <a:extLst>
              <a:ext uri="{FF2B5EF4-FFF2-40B4-BE49-F238E27FC236}">
                <a16:creationId xmlns:a16="http://schemas.microsoft.com/office/drawing/2014/main" id="{4BA4F6D6-E02C-4545-4DD2-5073B2419127}"/>
              </a:ext>
            </a:extLst>
          </p:cNvPr>
          <p:cNvSpPr/>
          <p:nvPr/>
        </p:nvSpPr>
        <p:spPr>
          <a:xfrm>
            <a:off x="7208142" y="4910018"/>
            <a:ext cx="471054" cy="249382"/>
          </a:xfrm>
          <a:prstGeom prst="roundRect">
            <a:avLst/>
          </a:prstGeom>
          <a:solidFill>
            <a:srgbClr val="0041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73D89D5B-D4B5-4C1C-B149-674DDB73F70D}"/>
              </a:ext>
            </a:extLst>
          </p:cNvPr>
          <p:cNvCxnSpPr>
            <a:cxnSpLocks/>
          </p:cNvCxnSpPr>
          <p:nvPr/>
        </p:nvCxnSpPr>
        <p:spPr>
          <a:xfrm flipH="1">
            <a:off x="9984509" y="1841391"/>
            <a:ext cx="1028048" cy="1239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DFA88F1D-4C6D-D750-20F1-5B7D0F1D91ED}"/>
              </a:ext>
            </a:extLst>
          </p:cNvPr>
          <p:cNvCxnSpPr>
            <a:cxnSpLocks/>
          </p:cNvCxnSpPr>
          <p:nvPr/>
        </p:nvCxnSpPr>
        <p:spPr>
          <a:xfrm flipH="1">
            <a:off x="9785275" y="1844362"/>
            <a:ext cx="1218624" cy="2048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F5D103B3-E993-C7B0-AC27-72B8ADAA2006}"/>
              </a:ext>
            </a:extLst>
          </p:cNvPr>
          <p:cNvCxnSpPr>
            <a:cxnSpLocks/>
          </p:cNvCxnSpPr>
          <p:nvPr/>
        </p:nvCxnSpPr>
        <p:spPr>
          <a:xfrm flipH="1">
            <a:off x="10218202" y="1841391"/>
            <a:ext cx="765674" cy="25914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C5A53EC2-7C62-EDD6-4CE2-2CBF60933E05}"/>
              </a:ext>
            </a:extLst>
          </p:cNvPr>
          <p:cNvSpPr/>
          <p:nvPr/>
        </p:nvSpPr>
        <p:spPr>
          <a:xfrm>
            <a:off x="304800" y="261257"/>
            <a:ext cx="11582400" cy="6335486"/>
          </a:xfrm>
          <a:prstGeom prst="roundRect">
            <a:avLst/>
          </a:prstGeom>
          <a:noFill/>
          <a:ln w="28575">
            <a:solidFill>
              <a:srgbClr val="0041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/>
          </a:p>
        </p:txBody>
      </p:sp>
      <p:pic>
        <p:nvPicPr>
          <p:cNvPr id="8" name="Imagen 7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841F7875-5157-081E-13F3-CC4001C3AD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25" y="531009"/>
            <a:ext cx="2602336" cy="93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47133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4776</TotalTime>
  <Words>5305</Words>
  <Application>Microsoft Office PowerPoint</Application>
  <PresentationFormat>Panorámica</PresentationFormat>
  <Paragraphs>1686</Paragraphs>
  <Slides>43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43</vt:i4>
      </vt:variant>
    </vt:vector>
  </HeadingPairs>
  <TitlesOfParts>
    <vt:vector size="50" baseType="lpstr">
      <vt:lpstr>Arial</vt:lpstr>
      <vt:lpstr>Calibri</vt:lpstr>
      <vt:lpstr>Calibri Light</vt:lpstr>
      <vt:lpstr>Muller Bold</vt:lpstr>
      <vt:lpstr>Muller ExtraBold</vt:lpstr>
      <vt:lpstr>Muller Regular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EQUIPOS UNIDOS RYR LTDA</dc:creator>
  <cp:lastModifiedBy>Elkyn Silva</cp:lastModifiedBy>
  <cp:revision>32</cp:revision>
  <dcterms:created xsi:type="dcterms:W3CDTF">2023-09-27T01:22:32Z</dcterms:created>
  <dcterms:modified xsi:type="dcterms:W3CDTF">2023-10-21T03:49:42Z</dcterms:modified>
</cp:coreProperties>
</file>

<file path=docProps/thumbnail.jpeg>
</file>